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70" r:id="rId4"/>
    <p:sldId id="269" r:id="rId5"/>
    <p:sldId id="268" r:id="rId6"/>
    <p:sldId id="260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B029-3D99-4393-919A-8D7533D8E1B6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A3B1-06B2-4B5E-B5DF-3A267BDE3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9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B029-3D99-4393-919A-8D7533D8E1B6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A3B1-06B2-4B5E-B5DF-3A267BDE3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37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B029-3D99-4393-919A-8D7533D8E1B6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A3B1-06B2-4B5E-B5DF-3A267BDE3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34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79600" y="2186899"/>
            <a:ext cx="9550400" cy="39392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46933" y="6496051"/>
            <a:ext cx="745067" cy="365125"/>
          </a:xfrm>
        </p:spPr>
        <p:txBody>
          <a:bodyPr/>
          <a:lstStyle/>
          <a:p>
            <a:fld id="{5915DFD4-88D5-564E-B473-29BBA12820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387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Gray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lue-header-ba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3"/>
          <p:cNvCxnSpPr/>
          <p:nvPr userDrawn="1"/>
        </p:nvCxnSpPr>
        <p:spPr>
          <a:xfrm>
            <a:off x="592667" y="6538913"/>
            <a:ext cx="9241367" cy="0"/>
          </a:xfrm>
          <a:prstGeom prst="line">
            <a:avLst/>
          </a:prstGeom>
          <a:ln w="3175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433" y="6473825"/>
            <a:ext cx="1466851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 userDrawn="1"/>
        </p:nvSpPr>
        <p:spPr>
          <a:xfrm>
            <a:off x="404285" y="6588126"/>
            <a:ext cx="1601721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D4E56B21-732B-467A-B7A2-AD395DCF0524}" type="slidenum">
              <a:rPr lang="en-US" altLang="ja-JP" sz="700" smtClean="0">
                <a:solidFill>
                  <a:srgbClr val="AFB0B3"/>
                </a:solidFill>
                <a:latin typeface="Franklin Gothic Demi" pitchFamily="34" charset="0"/>
              </a:rPr>
              <a:pPr eaLnBrk="1" hangingPunct="1">
                <a:defRPr/>
              </a:pPr>
              <a:t>‹#›</a:t>
            </a:fld>
            <a:r>
              <a:rPr lang="en-US" altLang="ja-JP" sz="700" b="1" smtClean="0">
                <a:solidFill>
                  <a:srgbClr val="AFB0B3"/>
                </a:solidFill>
                <a:latin typeface="Gill Sans MT" pitchFamily="34" charset="0"/>
              </a:rPr>
              <a:t> </a:t>
            </a:r>
            <a:r>
              <a:rPr lang="en-US" altLang="ja-JP" sz="700" smtClean="0">
                <a:solidFill>
                  <a:srgbClr val="A6A6A6"/>
                </a:solidFill>
                <a:latin typeface="Franklin Gothic Demi" pitchFamily="34" charset="0"/>
              </a:rPr>
              <a:t>I PERFORMANCE IS EVERYTHING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40267" y="80963"/>
            <a:ext cx="10972800" cy="666750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0267" y="864996"/>
            <a:ext cx="11006667" cy="54356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151D6C"/>
              </a:buClr>
              <a:defRPr sz="2400">
                <a:latin typeface="Gill Sans MT"/>
                <a:cs typeface="Gill Sans MT"/>
              </a:defRPr>
            </a:lvl1pPr>
            <a:lvl2pPr>
              <a:buClr>
                <a:srgbClr val="151D6C"/>
              </a:buClr>
              <a:defRPr sz="2000">
                <a:latin typeface="Gill Sans MT"/>
                <a:cs typeface="Gill Sans MT"/>
              </a:defRPr>
            </a:lvl2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29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B029-3D99-4393-919A-8D7533D8E1B6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A3B1-06B2-4B5E-B5DF-3A267BDE3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80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B029-3D99-4393-919A-8D7533D8E1B6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A3B1-06B2-4B5E-B5DF-3A267BDE3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48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B029-3D99-4393-919A-8D7533D8E1B6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A3B1-06B2-4B5E-B5DF-3A267BDE3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82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B029-3D99-4393-919A-8D7533D8E1B6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A3B1-06B2-4B5E-B5DF-3A267BDE3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60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B029-3D99-4393-919A-8D7533D8E1B6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A3B1-06B2-4B5E-B5DF-3A267BDE3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84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B029-3D99-4393-919A-8D7533D8E1B6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A3B1-06B2-4B5E-B5DF-3A267BDE3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76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B029-3D99-4393-919A-8D7533D8E1B6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A3B1-06B2-4B5E-B5DF-3A267BDE3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57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B029-3D99-4393-919A-8D7533D8E1B6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A3B1-06B2-4B5E-B5DF-3A267BDE3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28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B029-3D99-4393-919A-8D7533D8E1B6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A3B1-06B2-4B5E-B5DF-3A267BDE3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08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HDAM-Pure Lines </a:t>
            </a:r>
            <a:r>
              <a:rPr lang="en-US" altLang="ja-JP" sz="3200" dirty="0" smtClean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(7702 Versus the 8802)</a:t>
            </a:r>
            <a:endParaRPr lang="en-GB" altLang="ja-JP" sz="3200" dirty="0">
              <a:latin typeface="Gill Sans MT" panose="020B0502020104020203" pitchFamily="34" charset="0"/>
              <a:ea typeface="ＭＳ Ｐ明朝" pitchFamily="18" charset="-128"/>
              <a:cs typeface="Times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11447463" y="6496050"/>
            <a:ext cx="744537" cy="365125"/>
          </a:xfrm>
        </p:spPr>
        <p:txBody>
          <a:bodyPr/>
          <a:lstStyle/>
          <a:p>
            <a:fld id="{5915DFD4-88D5-564E-B473-29BBA1282018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56" y="1451197"/>
            <a:ext cx="5573783" cy="3717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517086" y="1007416"/>
            <a:ext cx="7929847" cy="44378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endParaRPr lang="en-US" altLang="ja-JP" sz="1800" b="1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04765" y="5672076"/>
            <a:ext cx="4006026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AV7702: </a:t>
            </a:r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Pre-AMP PCB (for 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13ch</a:t>
            </a:r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)</a:t>
            </a:r>
          </a:p>
          <a:p>
            <a:endParaRPr lang="en-US" altLang="ja-JP" sz="1600" dirty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209420" y="5618287"/>
            <a:ext cx="4237513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AV8802: Pre-AMP PCB (for 13ch)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9" y="1514431"/>
            <a:ext cx="4874118" cy="36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6869" r="10908" b="6869"/>
          <a:stretch/>
        </p:blipFill>
        <p:spPr>
          <a:xfrm rot="10800000">
            <a:off x="6698808" y="1481259"/>
            <a:ext cx="3703635" cy="322745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28075" y="1717104"/>
            <a:ext cx="4233777" cy="3174852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HDAM-Pure </a:t>
            </a:r>
            <a:r>
              <a:rPr lang="en-US" altLang="ja-JP" sz="3200" dirty="0" smtClean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Lines (7702 Layout Versus 8802)</a:t>
            </a:r>
            <a:endParaRPr kumimoji="1" lang="ja-JP" altLang="en-US" dirty="0">
              <a:latin typeface="Gill Sans MT" panose="020B05020201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11447463" y="6496050"/>
            <a:ext cx="744537" cy="365125"/>
          </a:xfrm>
        </p:spPr>
        <p:txBody>
          <a:bodyPr/>
          <a:lstStyle/>
          <a:p>
            <a:fld id="{5915DFD4-88D5-564E-B473-29BBA128201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2720235" y="67332"/>
            <a:ext cx="7162800" cy="71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pPr algn="ctr"/>
            <a:endParaRPr lang="en-GB" altLang="ja-JP" sz="2400" b="1" dirty="0">
              <a:latin typeface="Times" panose="02020603050405020304" pitchFamily="18" charset="0"/>
              <a:ea typeface="ＭＳ Ｐ明朝" pitchFamily="18" charset="-128"/>
              <a:cs typeface="Times" panose="02020603050405020304" pitchFamily="18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517086" y="1007416"/>
            <a:ext cx="7929847" cy="44378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endParaRPr lang="en-US" altLang="ja-JP" sz="1800" b="1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080661" y="5559759"/>
            <a:ext cx="4237513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AV8802: Pre-AMP PCB (for 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1ch</a:t>
            </a:r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)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416587" y="5559759"/>
            <a:ext cx="4006026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AV7702: </a:t>
            </a:r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Pre-AMP PCB (for 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1ch</a:t>
            </a:r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)</a:t>
            </a:r>
          </a:p>
          <a:p>
            <a:endParaRPr lang="en-US" altLang="ja-JP" sz="1600" dirty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 rot="5400000">
            <a:off x="2840459" y="1953771"/>
            <a:ext cx="1329482" cy="279861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5400000">
            <a:off x="7261561" y="1631875"/>
            <a:ext cx="2578130" cy="266481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4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11447463" y="6496050"/>
            <a:ext cx="744537" cy="365125"/>
          </a:xfrm>
        </p:spPr>
        <p:txBody>
          <a:bodyPr/>
          <a:lstStyle/>
          <a:p>
            <a:fld id="{5915DFD4-88D5-564E-B473-29BBA128201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2720235" y="67332"/>
            <a:ext cx="7162800" cy="71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pPr algn="ctr"/>
            <a:endParaRPr lang="en-GB" sz="2400" b="1" dirty="0">
              <a:latin typeface="Times" panose="02020603050405020304" pitchFamily="18" charset="0"/>
              <a:ea typeface="ＭＳ Ｐ明朝" pitchFamily="18" charset="-128"/>
              <a:cs typeface="Times" panose="02020603050405020304" pitchFamily="18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759578" y="814699"/>
            <a:ext cx="7929847" cy="44378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1800" b="1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AV8802</a:t>
            </a:r>
            <a:r>
              <a:rPr lang="ja-JP" altLang="en-US" sz="1800" b="1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 </a:t>
            </a:r>
            <a:r>
              <a:rPr lang="en-US" altLang="ja-JP" sz="1800" b="1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has</a:t>
            </a:r>
            <a:r>
              <a:rPr lang="ja-JP" altLang="en-US" sz="1800" b="1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 </a:t>
            </a:r>
            <a:r>
              <a:rPr lang="en-US" altLang="ja-JP" sz="1800" b="1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the feature parts</a:t>
            </a:r>
            <a:r>
              <a:rPr lang="ja-JP" altLang="en-US" sz="1800" b="1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 </a:t>
            </a:r>
            <a:r>
              <a:rPr lang="en-US" altLang="ja-JP" sz="1800" b="1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for noise reduction and sound tuning</a:t>
            </a:r>
            <a:endParaRPr lang="en-US" altLang="ja-JP" sz="1800" b="1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027522" y="5851802"/>
            <a:ext cx="4020499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Only AV8802:  many capacitors (ELNA PCAP series) for sound tuning</a:t>
            </a:r>
            <a:endParaRPr lang="en-US" altLang="ja-JP" sz="1600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1017831" y="5935071"/>
            <a:ext cx="3404807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Only AV8802: 3terminals capacitors (Murata)  around the DSP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9497" y="1369626"/>
            <a:ext cx="5657762" cy="42433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1925" y="1369626"/>
            <a:ext cx="5577541" cy="4183156"/>
          </a:xfrm>
          <a:prstGeom prst="rect">
            <a:avLst/>
          </a:prstGeom>
        </p:spPr>
      </p:pic>
      <p:sp>
        <p:nvSpPr>
          <p:cNvPr id="14" name="円/楕円 13"/>
          <p:cNvSpPr/>
          <p:nvPr/>
        </p:nvSpPr>
        <p:spPr>
          <a:xfrm>
            <a:off x="3108377" y="3616042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094522" y="3782297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122227" y="3948552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720234" y="4573994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2656202" y="3798271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151215" y="4853070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8035587" y="4370348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7855474" y="3860436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733256" y="3197972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553147" y="2622019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301635" y="1900457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6587307" y="2177682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10884116" y="2131234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11070382" y="1868002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0408017" y="4370348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9030695" y="3816936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9692867" y="4635701"/>
            <a:ext cx="562817" cy="263232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30"/>
          <p:cNvSpPr>
            <a:spLocks noGrp="1"/>
          </p:cNvSpPr>
          <p:nvPr>
            <p:ph type="title"/>
          </p:nvPr>
        </p:nvSpPr>
        <p:spPr>
          <a:xfrm>
            <a:off x="378990" y="104086"/>
            <a:ext cx="10972800" cy="666750"/>
          </a:xfrm>
        </p:spPr>
        <p:txBody>
          <a:bodyPr>
            <a:normAutofit/>
          </a:bodyPr>
          <a:lstStyle/>
          <a:p>
            <a:r>
              <a:rPr lang="en-GB" altLang="ja-JP" sz="3200" dirty="0" smtClean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AV8802 HDMI </a:t>
            </a:r>
            <a:r>
              <a:rPr lang="en-GB" altLang="ja-JP" sz="3200" dirty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PCB </a:t>
            </a:r>
            <a:r>
              <a:rPr lang="en-GB" altLang="ja-JP" sz="3200" dirty="0" smtClean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board</a:t>
            </a:r>
            <a:endParaRPr kumimoji="1" lang="ja-JP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ja-JP" sz="3200" dirty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DAC PCB </a:t>
            </a:r>
            <a:r>
              <a:rPr lang="en-GB" altLang="ja-JP" sz="3200" dirty="0" smtClean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board</a:t>
            </a:r>
            <a:endParaRPr kumimoji="1" lang="ja-JP" altLang="en-US" dirty="0">
              <a:latin typeface="Gill Sans MT" panose="020B05020201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11447463" y="6496050"/>
            <a:ext cx="744537" cy="365125"/>
          </a:xfrm>
        </p:spPr>
        <p:txBody>
          <a:bodyPr/>
          <a:lstStyle/>
          <a:p>
            <a:fld id="{5915DFD4-88D5-564E-B473-29BBA128201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2720235" y="67332"/>
            <a:ext cx="7162800" cy="71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pPr algn="ctr"/>
            <a:endParaRPr lang="en-GB" sz="2400" b="1" dirty="0">
              <a:latin typeface="Times" panose="02020603050405020304" pitchFamily="18" charset="0"/>
              <a:ea typeface="ＭＳ Ｐ明朝" pitchFamily="18" charset="-128"/>
              <a:cs typeface="Times" panose="02020603050405020304" pitchFamily="18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517086" y="1007416"/>
            <a:ext cx="7929847" cy="44378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endParaRPr lang="en-US" altLang="ja-JP" sz="1800" b="1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902515" y="6150397"/>
            <a:ext cx="3208522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AV8802: 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AK4490 </a:t>
            </a:r>
            <a:r>
              <a:rPr lang="ja-JP" altLang="en-US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　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2ch ×7pcs</a:t>
            </a:r>
            <a:endParaRPr lang="en-US" altLang="ja-JP" sz="1600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99" y="1092707"/>
            <a:ext cx="5805608" cy="43542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4" y="1094915"/>
            <a:ext cx="5805608" cy="4344232"/>
          </a:xfrm>
          <a:prstGeom prst="rect">
            <a:avLst/>
          </a:prstGeom>
        </p:spPr>
      </p:pic>
      <p:sp>
        <p:nvSpPr>
          <p:cNvPr id="33" name="Titel 1"/>
          <p:cNvSpPr txBox="1">
            <a:spLocks/>
          </p:cNvSpPr>
          <p:nvPr/>
        </p:nvSpPr>
        <p:spPr>
          <a:xfrm>
            <a:off x="1378298" y="5967835"/>
            <a:ext cx="3404807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AV7702</a:t>
            </a:r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: 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PCM1690</a:t>
            </a:r>
            <a:r>
              <a:rPr lang="ja-JP" altLang="en-US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　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 8ch ×2pcs</a:t>
            </a:r>
            <a:endParaRPr lang="en-US" altLang="ja-JP" sz="1600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ja-JP" sz="3200" dirty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DAC PCB </a:t>
            </a:r>
            <a:r>
              <a:rPr lang="en-GB" altLang="ja-JP" sz="3200" dirty="0" smtClean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board</a:t>
            </a:r>
            <a:endParaRPr kumimoji="1" lang="ja-JP" altLang="en-US" dirty="0">
              <a:latin typeface="Gill Sans MT" panose="020B05020201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11447463" y="6496050"/>
            <a:ext cx="744537" cy="365125"/>
          </a:xfrm>
        </p:spPr>
        <p:txBody>
          <a:bodyPr/>
          <a:lstStyle/>
          <a:p>
            <a:fld id="{5915DFD4-88D5-564E-B473-29BBA128201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2720235" y="67332"/>
            <a:ext cx="7162800" cy="71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pPr algn="ctr"/>
            <a:endParaRPr lang="en-GB" sz="2400" b="1" dirty="0">
              <a:latin typeface="Times" panose="02020603050405020304" pitchFamily="18" charset="0"/>
              <a:ea typeface="ＭＳ Ｐ明朝" pitchFamily="18" charset="-128"/>
              <a:cs typeface="Times" panose="02020603050405020304" pitchFamily="18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424129" y="783396"/>
            <a:ext cx="7929847" cy="44378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1800" b="1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We can find a plenty of capacitor on AV8802</a:t>
            </a:r>
            <a:endParaRPr lang="en-US" altLang="ja-JP" sz="1800" b="1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482008" y="5898571"/>
            <a:ext cx="3208522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AV8802: 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AK4490 </a:t>
            </a:r>
            <a:r>
              <a:rPr lang="ja-JP" altLang="en-US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　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2ch </a:t>
            </a:r>
            <a:endParaRPr lang="en-US" altLang="ja-JP" sz="1600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1814682" y="5898571"/>
            <a:ext cx="3404807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AV7702</a:t>
            </a:r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: 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PCM1690</a:t>
            </a:r>
            <a:r>
              <a:rPr lang="ja-JP" altLang="en-US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　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 </a:t>
            </a:r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2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ch </a:t>
            </a:r>
            <a:endParaRPr lang="en-US" altLang="ja-JP" sz="1600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2220" y="2000731"/>
            <a:ext cx="3758309" cy="281873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0679" y="2000730"/>
            <a:ext cx="3758309" cy="2818732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 rot="5400000">
            <a:off x="1657088" y="3319648"/>
            <a:ext cx="2814275" cy="6879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5400000">
            <a:off x="7473624" y="2943203"/>
            <a:ext cx="2814278" cy="144087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2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 txBox="1">
            <a:spLocks/>
          </p:cNvSpPr>
          <p:nvPr/>
        </p:nvSpPr>
        <p:spPr>
          <a:xfrm>
            <a:off x="2720235" y="67332"/>
            <a:ext cx="7162800" cy="71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pPr algn="ctr"/>
            <a:endParaRPr lang="en-US" sz="2400" b="1" dirty="0" smtClean="0">
              <a:latin typeface="Times" panose="02020603050405020304" pitchFamily="18" charset="0"/>
              <a:ea typeface="ＭＳ Ｐ明朝" pitchFamily="18" charset="-128"/>
              <a:cs typeface="Times" panose="02020603050405020304" pitchFamily="18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517086" y="1007416"/>
            <a:ext cx="7929847" cy="44378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endParaRPr lang="en-US" altLang="ja-JP" sz="1800" b="1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209420" y="5649999"/>
            <a:ext cx="4237513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AV8802: 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Schottkey barrier diode</a:t>
            </a:r>
            <a:endParaRPr lang="en-US" altLang="ja-JP" sz="1600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929300" y="5649999"/>
            <a:ext cx="4237513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AV7702: PN junction diode</a:t>
            </a:r>
            <a:endParaRPr lang="en-US" altLang="ja-JP" sz="1600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2" y="1007416"/>
            <a:ext cx="4468922" cy="335169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2" y="952310"/>
            <a:ext cx="4526533" cy="3393966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78264" y="81454"/>
            <a:ext cx="10972800" cy="666750"/>
          </a:xfrm>
        </p:spPr>
        <p:txBody>
          <a:bodyPr/>
          <a:lstStyle/>
          <a:p>
            <a:r>
              <a:rPr lang="en-US" altLang="ja-JP" sz="3200" dirty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Rectifier diode</a:t>
            </a:r>
          </a:p>
        </p:txBody>
      </p:sp>
    </p:spTree>
    <p:extLst>
      <p:ext uri="{BB962C8B-B14F-4D97-AF65-F5344CB8AC3E}">
        <p14:creationId xmlns:p14="http://schemas.microsoft.com/office/powerpoint/2010/main" val="18648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Power supply </a:t>
            </a:r>
            <a:r>
              <a:rPr lang="en-US" altLang="ja-JP" sz="3200" dirty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for Volume and </a:t>
            </a:r>
            <a:r>
              <a:rPr lang="en-US" altLang="ja-JP" sz="3200" dirty="0" smtClean="0">
                <a:latin typeface="Gill Sans MT" panose="020B0502020104020203" pitchFamily="34" charset="0"/>
                <a:ea typeface="ＭＳ Ｐ明朝" pitchFamily="18" charset="-128"/>
                <a:cs typeface="Times" panose="02020603050405020304" pitchFamily="18" charset="0"/>
              </a:rPr>
              <a:t>HDAM</a:t>
            </a:r>
            <a:endParaRPr kumimoji="1" lang="ja-JP" altLang="en-US" dirty="0">
              <a:latin typeface="Gill Sans MT" panose="020B05020201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11447463" y="6496050"/>
            <a:ext cx="744537" cy="365125"/>
          </a:xfrm>
        </p:spPr>
        <p:txBody>
          <a:bodyPr/>
          <a:lstStyle/>
          <a:p>
            <a:fld id="{5915DFD4-88D5-564E-B473-29BBA128201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2720235" y="67332"/>
            <a:ext cx="7162800" cy="71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pPr algn="ctr"/>
            <a:endParaRPr lang="en-GB" sz="2400" b="1" dirty="0">
              <a:latin typeface="Times" panose="02020603050405020304" pitchFamily="18" charset="0"/>
              <a:ea typeface="ＭＳ Ｐ明朝" pitchFamily="18" charset="-128"/>
              <a:cs typeface="Times" panose="02020603050405020304" pitchFamily="18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135729" y="809585"/>
            <a:ext cx="7929847" cy="44378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1800" b="1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IMPORTANT:  Additionally the 880</a:t>
            </a:r>
            <a:r>
              <a:rPr lang="en-US" altLang="ja-JP" sz="1800" b="1" u="sng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2</a:t>
            </a:r>
            <a:r>
              <a:rPr lang="en-US" altLang="ja-JP" sz="1800" b="1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 Doubled the Capacitance In Comparison to the 8801.  The Cap’s are also Higher Grade. </a:t>
            </a:r>
            <a:endParaRPr lang="en-US" altLang="ja-JP" sz="1800" b="1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197925" y="5043487"/>
            <a:ext cx="3735303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AV8802: 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10000uF/35V(φ35×L50)</a:t>
            </a:r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×4pcs</a:t>
            </a:r>
            <a:endParaRPr lang="en-US" altLang="ja-JP" sz="1600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  <a:p>
            <a:endParaRPr lang="en-US" altLang="ja-JP" sz="1600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907242" y="5043487"/>
            <a:ext cx="4939375" cy="52821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500" kern="1200">
                <a:solidFill>
                  <a:srgbClr val="B3A06C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AV7702</a:t>
            </a:r>
            <a:r>
              <a:rPr lang="en-US" altLang="ja-JP" sz="1600" dirty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: 4700uF/25V(φ16×L30) ×2pcs for Volume</a:t>
            </a:r>
          </a:p>
          <a:p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		4700uF/25V(φ30×L40) ×2pcs for HDAM</a:t>
            </a:r>
          </a:p>
          <a:p>
            <a:r>
              <a:rPr lang="en-US" altLang="ja-JP" sz="1600" dirty="0" smtClean="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  <a:cs typeface="Times" panose="02020603050405020304" pitchFamily="18" charset="0"/>
              </a:rPr>
              <a:t>		</a:t>
            </a:r>
            <a:endParaRPr lang="en-US" altLang="ja-JP" sz="1600" dirty="0">
              <a:solidFill>
                <a:schemeClr val="tx1"/>
              </a:solidFill>
              <a:latin typeface="Times" panose="02020603050405020304" pitchFamily="18" charset="0"/>
              <a:ea typeface="ＭＳ Ｐ明朝" panose="02020600040205080304" pitchFamily="18" charset="-128"/>
              <a:cs typeface="Times" panose="02020603050405020304" pitchFamily="18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3137" y="2020190"/>
            <a:ext cx="2817090" cy="211239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78" y="1861189"/>
            <a:ext cx="3498849" cy="26237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99" y="1305442"/>
            <a:ext cx="4358093" cy="32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173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ＭＳ Ｐ明朝</vt:lpstr>
      <vt:lpstr>Arial</vt:lpstr>
      <vt:lpstr>Calibri</vt:lpstr>
      <vt:lpstr>Calibri Light</vt:lpstr>
      <vt:lpstr>Franklin Gothic Demi</vt:lpstr>
      <vt:lpstr>Gill Sans MT</vt:lpstr>
      <vt:lpstr>Times</vt:lpstr>
      <vt:lpstr>Wingdings</vt:lpstr>
      <vt:lpstr>Office テーマ</vt:lpstr>
      <vt:lpstr>HDAM-Pure Lines (7702 Versus the 8802)</vt:lpstr>
      <vt:lpstr>HDAM-Pure Lines (7702 Layout Versus 8802)</vt:lpstr>
      <vt:lpstr>AV8802 HDMI PCB board</vt:lpstr>
      <vt:lpstr>DAC PCB board</vt:lpstr>
      <vt:lpstr>DAC PCB board</vt:lpstr>
      <vt:lpstr>Rectifier diode</vt:lpstr>
      <vt:lpstr>Power supply for Volume and HDAM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Takahashi, Yuuki</dc:creator>
  <cp:lastModifiedBy>Steve Herrala</cp:lastModifiedBy>
  <cp:revision>41</cp:revision>
  <dcterms:created xsi:type="dcterms:W3CDTF">2015-01-14T06:26:52Z</dcterms:created>
  <dcterms:modified xsi:type="dcterms:W3CDTF">2015-01-28T23:13:43Z</dcterms:modified>
</cp:coreProperties>
</file>