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6858000" cy="9144000" type="letter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2245">
          <p15:clr>
            <a:srgbClr val="A4A3A4"/>
          </p15:clr>
        </p15:guide>
        <p15:guide id="4" pos="4122">
          <p15:clr>
            <a:srgbClr val="A4A3A4"/>
          </p15:clr>
        </p15:guide>
        <p15:guide id="5" pos="1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004E4C"/>
    <a:srgbClr val="006666"/>
    <a:srgbClr val="008080"/>
    <a:srgbClr val="73AAA9"/>
    <a:srgbClr val="FFF4D1"/>
    <a:srgbClr val="FFDD71"/>
    <a:srgbClr val="F7CD79"/>
    <a:srgbClr val="2DA1AD"/>
    <a:srgbClr val="5C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25" autoAdjust="0"/>
    <p:restoredTop sz="94595" autoAdjust="0"/>
  </p:normalViewPr>
  <p:slideViewPr>
    <p:cSldViewPr>
      <p:cViewPr>
        <p:scale>
          <a:sx n="81" d="100"/>
          <a:sy n="81" d="100"/>
        </p:scale>
        <p:origin x="-1722" y="180"/>
      </p:cViewPr>
      <p:guideLst>
        <p:guide orient="horz" pos="2880"/>
        <p:guide pos="2160"/>
        <p:guide pos="2245"/>
        <p:guide pos="4122"/>
        <p:guide pos="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19" cy="463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defTabSz="929795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82" y="0"/>
            <a:ext cx="3027318" cy="463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algn="r" defTabSz="929795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09"/>
            <a:ext cx="3027319" cy="463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defTabSz="929795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82" y="8820109"/>
            <a:ext cx="3027318" cy="4635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algn="r" defTabSz="929795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22D1DBC-D892-4497-97CC-05E86CE66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42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015"/>
          </a:xfrm>
          <a:prstGeom prst="rect">
            <a:avLst/>
          </a:prstGeom>
        </p:spPr>
        <p:txBody>
          <a:bodyPr vert="horz" lIns="25823" tIns="12911" rIns="25823" bIns="12911" rtlCol="0"/>
          <a:lstStyle>
            <a:lvl1pPr algn="l">
              <a:defRPr sz="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712" y="0"/>
            <a:ext cx="3026833" cy="464015"/>
          </a:xfrm>
          <a:prstGeom prst="rect">
            <a:avLst/>
          </a:prstGeom>
        </p:spPr>
        <p:txBody>
          <a:bodyPr vert="horz" lIns="25823" tIns="12911" rIns="25823" bIns="12911" rtlCol="0"/>
          <a:lstStyle>
            <a:lvl1pPr algn="r">
              <a:defRPr sz="300"/>
            </a:lvl1pPr>
          </a:lstStyle>
          <a:p>
            <a:fld id="{535CFC44-66A7-432F-ADFB-060C7AB0F4B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96913"/>
            <a:ext cx="2609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5823" tIns="12911" rIns="25823" bIns="129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843"/>
            <a:ext cx="5588000" cy="4177410"/>
          </a:xfrm>
          <a:prstGeom prst="rect">
            <a:avLst/>
          </a:prstGeom>
        </p:spPr>
        <p:txBody>
          <a:bodyPr vert="horz" lIns="25823" tIns="12911" rIns="25823" bIns="129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88"/>
            <a:ext cx="3026833" cy="464015"/>
          </a:xfrm>
          <a:prstGeom prst="rect">
            <a:avLst/>
          </a:prstGeom>
        </p:spPr>
        <p:txBody>
          <a:bodyPr vert="horz" lIns="25823" tIns="12911" rIns="25823" bIns="12911" rtlCol="0" anchor="b"/>
          <a:lstStyle>
            <a:lvl1pPr algn="l">
              <a:defRPr sz="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712" y="8817988"/>
            <a:ext cx="3026833" cy="464015"/>
          </a:xfrm>
          <a:prstGeom prst="rect">
            <a:avLst/>
          </a:prstGeom>
        </p:spPr>
        <p:txBody>
          <a:bodyPr vert="horz" lIns="25823" tIns="12911" rIns="25823" bIns="12911" rtlCol="0" anchor="b"/>
          <a:lstStyle>
            <a:lvl1pPr algn="r">
              <a:defRPr sz="300"/>
            </a:lvl1pPr>
          </a:lstStyle>
          <a:p>
            <a:fld id="{44C9A5F6-E5A8-4B50-9809-9712216E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9A5F6-E5A8-4B50-9809-9712216EC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1D371-F11A-4F51-8B94-FD580C7CA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C187-1769-4D50-A555-9409828BE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377E-6DFB-4979-BE1F-5419C0C2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A490-B5EE-4BFA-B925-C9914F190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E2CE4-ED14-4B52-A1E2-9CD49BAF0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7DA9A-BE31-4338-9CB0-9AC2B883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EDA5-BFDA-49EE-B823-BD41101AD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6791-2A3B-477C-BDA7-DD0ACC022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9351-992A-4009-9735-1EF9C52B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C600-96AC-4D18-A071-76C5FD5D1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33EA-E7F5-488F-8DC5-5E8C115D5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053A859-E470-4918-8D5B-9ABE822C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&quot;Conference Brown Bag&quot; Opt2" hidden="1"/>
          <p:cNvGrpSpPr/>
          <p:nvPr/>
        </p:nvGrpSpPr>
        <p:grpSpPr>
          <a:xfrm>
            <a:off x="2048933" y="1123203"/>
            <a:ext cx="4639393" cy="649502"/>
            <a:chOff x="2048933" y="1123203"/>
            <a:chExt cx="4639393" cy="649502"/>
          </a:xfrm>
        </p:grpSpPr>
        <p:sp>
          <p:nvSpPr>
            <p:cNvPr id="47" name="TextBox 46"/>
            <p:cNvSpPr txBox="1"/>
            <p:nvPr/>
          </p:nvSpPr>
          <p:spPr>
            <a:xfrm>
              <a:off x="2048933" y="1126374"/>
              <a:ext cx="4639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76200">
                    <a:solidFill>
                      <a:schemeClr val="bg1"/>
                    </a:solidFill>
                  </a:ln>
                  <a:solidFill>
                    <a:srgbClr val="FFC000"/>
                  </a:solidFill>
                </a:rPr>
                <a:t>Conference</a:t>
              </a:r>
              <a:r>
                <a:rPr lang="en-US" dirty="0" smtClean="0">
                  <a:ln w="76200">
                    <a:solidFill>
                      <a:schemeClr val="bg1"/>
                    </a:solidFill>
                  </a:ln>
                  <a:solidFill>
                    <a:srgbClr val="FFC000"/>
                  </a:solidFill>
                </a:rPr>
                <a:t> </a:t>
              </a:r>
              <a:r>
                <a:rPr lang="en-US" sz="3600" dirty="0" smtClean="0">
                  <a:ln w="76200">
                    <a:solidFill>
                      <a:schemeClr val="bg1"/>
                    </a:solidFill>
                  </a:ln>
                  <a:solidFill>
                    <a:srgbClr val="FFC000"/>
                  </a:solidFill>
                </a:rPr>
                <a:t>Brown Bag</a:t>
              </a:r>
              <a:endParaRPr lang="en-US" sz="3600" dirty="0">
                <a:ln w="76200">
                  <a:solidFill>
                    <a:schemeClr val="bg1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48933" y="1123203"/>
              <a:ext cx="4639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12700">
                    <a:solidFill>
                      <a:schemeClr val="bg1"/>
                    </a:solidFill>
                  </a:ln>
                  <a:solidFill>
                    <a:srgbClr val="FFC000"/>
                  </a:solidFill>
                </a:rPr>
                <a:t>Conference</a:t>
              </a:r>
              <a:r>
                <a:rPr lang="en-US" dirty="0" smtClean="0">
                  <a:ln w="12700">
                    <a:solidFill>
                      <a:schemeClr val="bg1"/>
                    </a:solidFill>
                  </a:ln>
                  <a:solidFill>
                    <a:srgbClr val="FFC000"/>
                  </a:solidFill>
                </a:rPr>
                <a:t> </a:t>
              </a:r>
              <a:r>
                <a:rPr lang="en-US" sz="3600" dirty="0" smtClean="0">
                  <a:ln w="12700">
                    <a:solidFill>
                      <a:schemeClr val="bg1"/>
                    </a:solidFill>
                  </a:ln>
                  <a:solidFill>
                    <a:srgbClr val="FFC000"/>
                  </a:solidFill>
                </a:rPr>
                <a:t>Brown Bag</a:t>
              </a:r>
              <a:endParaRPr lang="en-US" sz="3600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19777" y="-16580"/>
            <a:ext cx="4218447" cy="3431165"/>
            <a:chOff x="1283043" y="609600"/>
            <a:chExt cx="4287102" cy="34870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7" b="24639"/>
            <a:stretch/>
          </p:blipFill>
          <p:spPr>
            <a:xfrm>
              <a:off x="1356510" y="609600"/>
              <a:ext cx="4144980" cy="348700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87855" y="1942071"/>
              <a:ext cx="42822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ln w="76200">
                    <a:solidFill>
                      <a:schemeClr val="tx1"/>
                    </a:solidFill>
                  </a:ln>
                  <a:latin typeface="Britannic Bold" panose="020B0903060703020204" pitchFamily="34" charset="0"/>
                </a:rPr>
                <a:t>SWEET 2016</a:t>
              </a:r>
              <a:endParaRPr lang="en-US" sz="5400" dirty="0">
                <a:ln w="76200">
                  <a:solidFill>
                    <a:schemeClr val="tx1"/>
                  </a:solidFill>
                </a:ln>
                <a:latin typeface="Britannic Bold" panose="020B0903060703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83043" y="1942071"/>
              <a:ext cx="42822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ln w="57150">
                    <a:solidFill>
                      <a:srgbClr val="FFD44B"/>
                    </a:solidFill>
                  </a:ln>
                  <a:latin typeface="Britannic Bold" panose="020B0903060703020204" pitchFamily="34" charset="0"/>
                </a:rPr>
                <a:t>SWEET 2016</a:t>
              </a:r>
              <a:endParaRPr lang="en-US" sz="5400" dirty="0">
                <a:ln w="57150">
                  <a:solidFill>
                    <a:srgbClr val="FFD44B"/>
                  </a:solidFill>
                </a:ln>
                <a:latin typeface="Britannic Bold" panose="020B0903060703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7855" y="1937604"/>
              <a:ext cx="42822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ln w="12700">
                    <a:solidFill>
                      <a:srgbClr val="FFD44B"/>
                    </a:solidFill>
                  </a:ln>
                  <a:latin typeface="Britannic Bold" panose="020B0903060703020204" pitchFamily="34" charset="0"/>
                </a:rPr>
                <a:t>SWEET 2016</a:t>
              </a:r>
              <a:endParaRPr lang="en-US" sz="5400" dirty="0">
                <a:ln w="12700">
                  <a:solidFill>
                    <a:srgbClr val="FFD44B"/>
                  </a:solidFill>
                </a:ln>
                <a:latin typeface="Britannic Bold" panose="020B0903060703020204" pitchFamily="34" charset="0"/>
              </a:endParaRPr>
            </a:p>
          </p:txBody>
        </p:sp>
      </p:grpSp>
      <p:grpSp>
        <p:nvGrpSpPr>
          <p:cNvPr id="12" name="Group 11" hidden="1"/>
          <p:cNvGrpSpPr/>
          <p:nvPr/>
        </p:nvGrpSpPr>
        <p:grpSpPr>
          <a:xfrm>
            <a:off x="914400" y="2715624"/>
            <a:ext cx="5029200" cy="1438359"/>
            <a:chOff x="914400" y="2715624"/>
            <a:chExt cx="5029200" cy="1438359"/>
          </a:xfrm>
        </p:grpSpPr>
        <p:sp>
          <p:nvSpPr>
            <p:cNvPr id="29" name="TextBox 28"/>
            <p:cNvSpPr txBox="1"/>
            <p:nvPr/>
          </p:nvSpPr>
          <p:spPr>
            <a:xfrm>
              <a:off x="1143000" y="2719740"/>
              <a:ext cx="4648199" cy="124677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203293"/>
                </a:avLst>
              </a:prstTxWarp>
              <a:spAutoFit/>
            </a:bodyPr>
            <a:lstStyle/>
            <a:p>
              <a:pPr algn="ctr"/>
              <a:r>
                <a:rPr lang="en-US" sz="4800" b="1" dirty="0" smtClean="0">
                  <a:ln w="38100">
                    <a:solidFill>
                      <a:srgbClr val="FFD44B"/>
                    </a:solidFill>
                  </a:ln>
                  <a:latin typeface="BankGothic Lt BT" panose="020B0607020203060204" pitchFamily="34" charset="0"/>
                </a:rPr>
                <a:t>Nature in Engineering: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2715624"/>
              <a:ext cx="4648199" cy="124677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203293"/>
                </a:avLst>
              </a:prstTxWarp>
              <a:spAutoFit/>
            </a:bodyPr>
            <a:lstStyle/>
            <a:p>
              <a:pPr algn="ctr"/>
              <a:r>
                <a:rPr lang="en-US" sz="4800" b="1" dirty="0" smtClean="0">
                  <a:latin typeface="BankGothic Lt BT" panose="020B0607020203060204" pitchFamily="34" charset="0"/>
                </a:rPr>
                <a:t>Nature in Engineering: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2743200"/>
              <a:ext cx="5029200" cy="1410783"/>
            </a:xfrm>
            <a:prstGeom prst="rect">
              <a:avLst/>
            </a:prstGeom>
          </p:spPr>
          <p:txBody>
            <a:bodyPr>
              <a:prstTxWarp prst="textArchDown">
                <a:avLst>
                  <a:gd name="adj" fmla="val 2003301"/>
                </a:avLst>
              </a:prstTxWarp>
              <a:spAutoFit/>
            </a:bodyPr>
            <a:lstStyle/>
            <a:p>
              <a:pPr algn="ctr"/>
              <a:r>
                <a:rPr lang="en-US" b="1" dirty="0">
                  <a:latin typeface="BankGothic Lt BT" panose="020B0607020203060204" pitchFamily="34" charset="0"/>
                </a:rPr>
                <a:t>Engineering to Protect &amp; Improve our World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02" y="3307530"/>
            <a:ext cx="6847722" cy="651629"/>
            <a:chOff x="195204" y="4929540"/>
            <a:chExt cx="6847722" cy="651629"/>
          </a:xfrm>
        </p:grpSpPr>
        <p:sp>
          <p:nvSpPr>
            <p:cNvPr id="30" name="TextBox 29"/>
            <p:cNvSpPr txBox="1"/>
            <p:nvPr/>
          </p:nvSpPr>
          <p:spPr>
            <a:xfrm>
              <a:off x="195204" y="4929540"/>
              <a:ext cx="68439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ln w="38100">
                    <a:solidFill>
                      <a:srgbClr val="FFD44B"/>
                    </a:solidFill>
                  </a:ln>
                  <a:latin typeface="BankGothic Lt BT" panose="020B0607020203060204" pitchFamily="34" charset="0"/>
                </a:rPr>
                <a:t>The Nature of Engineering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9001" y="4934838"/>
              <a:ext cx="68439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latin typeface="BankGothic Lt BT" panose="020B0607020203060204" pitchFamily="34" charset="0"/>
                </a:rPr>
                <a:t>The Nature of Engineering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9090" y="4373938"/>
            <a:ext cx="5379821" cy="1569662"/>
            <a:chOff x="1091852" y="4495798"/>
            <a:chExt cx="4674295" cy="1569662"/>
          </a:xfrm>
        </p:grpSpPr>
        <p:sp>
          <p:nvSpPr>
            <p:cNvPr id="38" name="TextBox 37"/>
            <p:cNvSpPr txBox="1"/>
            <p:nvPr/>
          </p:nvSpPr>
          <p:spPr>
            <a:xfrm>
              <a:off x="1097481" y="4495798"/>
              <a:ext cx="46686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n w="57150">
                    <a:solidFill>
                      <a:schemeClr val="tx1"/>
                    </a:solidFill>
                  </a:ln>
                  <a:latin typeface="Britannic Bold" panose="020B0903060703020204" pitchFamily="34" charset="0"/>
                </a:rPr>
                <a:t>S</a:t>
              </a:r>
              <a:r>
                <a:rPr lang="en-US" sz="3200" dirty="0" smtClean="0">
                  <a:latin typeface="Britannic Bold" panose="020B0903060703020204" pitchFamily="34" charset="0"/>
                </a:rPr>
                <a:t>ociety of </a:t>
              </a:r>
              <a:r>
                <a:rPr lang="en-US" sz="3200" dirty="0" smtClean="0">
                  <a:ln w="57150">
                    <a:solidFill>
                      <a:schemeClr val="tx1"/>
                    </a:solidFill>
                  </a:ln>
                  <a:latin typeface="Britannic Bold" panose="020B0903060703020204" pitchFamily="34" charset="0"/>
                </a:rPr>
                <a:t>W</a:t>
              </a:r>
              <a:r>
                <a:rPr lang="en-US" sz="3200" dirty="0" smtClean="0">
                  <a:latin typeface="Britannic Bold" panose="020B0903060703020204" pitchFamily="34" charset="0"/>
                </a:rPr>
                <a:t>omen </a:t>
              </a:r>
              <a:r>
                <a:rPr lang="en-US" sz="3200" dirty="0" smtClean="0">
                  <a:ln w="57150">
                    <a:solidFill>
                      <a:schemeClr val="tx1"/>
                    </a:solidFill>
                  </a:ln>
                  <a:latin typeface="Britannic Bold" panose="020B0903060703020204" pitchFamily="34" charset="0"/>
                </a:rPr>
                <a:t>E</a:t>
              </a:r>
              <a:r>
                <a:rPr lang="en-US" sz="3200" dirty="0" smtClean="0">
                  <a:latin typeface="Britannic Bold" panose="020B0903060703020204" pitchFamily="34" charset="0"/>
                </a:rPr>
                <a:t>ngineers</a:t>
              </a:r>
            </a:p>
            <a:p>
              <a:pPr algn="ctr"/>
              <a:r>
                <a:rPr lang="en-US" sz="3200" dirty="0" smtClean="0">
                  <a:ln w="57150">
                    <a:solidFill>
                      <a:schemeClr val="tx1"/>
                    </a:solidFill>
                  </a:ln>
                  <a:latin typeface="Britannic Bold" panose="020B0903060703020204" pitchFamily="34" charset="0"/>
                </a:rPr>
                <a:t>E</a:t>
              </a:r>
              <a:r>
                <a:rPr lang="en-US" sz="3200" dirty="0" smtClean="0">
                  <a:latin typeface="Britannic Bold" panose="020B0903060703020204" pitchFamily="34" charset="0"/>
                </a:rPr>
                <a:t>xploring </a:t>
              </a:r>
              <a:r>
                <a:rPr lang="en-US" sz="3200" dirty="0" smtClean="0">
                  <a:ln w="57150">
                    <a:solidFill>
                      <a:schemeClr val="tx1"/>
                    </a:solidFill>
                  </a:ln>
                  <a:latin typeface="Britannic Bold" panose="020B0903060703020204" pitchFamily="34" charset="0"/>
                </a:rPr>
                <a:t>T</a:t>
              </a:r>
              <a:r>
                <a:rPr lang="en-US" sz="3200" dirty="0" smtClean="0">
                  <a:latin typeface="Britannic Bold" panose="020B0903060703020204" pitchFamily="34" charset="0"/>
                </a:rPr>
                <a:t>echnology</a:t>
              </a:r>
              <a:endParaRPr lang="en-US" sz="3200" dirty="0">
                <a:latin typeface="Britannic Bold" panose="020B0903060703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1852" y="4495799"/>
              <a:ext cx="46686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n w="38100">
                    <a:solidFill>
                      <a:srgbClr val="FFD44B"/>
                    </a:solidFill>
                  </a:ln>
                  <a:latin typeface="Britannic Bold" panose="020B0903060703020204" pitchFamily="34" charset="0"/>
                </a:rPr>
                <a:t>S</a:t>
              </a:r>
              <a:r>
                <a:rPr lang="en-US" sz="3200" dirty="0" smtClean="0">
                  <a:latin typeface="Britannic Bold" panose="020B0903060703020204" pitchFamily="34" charset="0"/>
                </a:rPr>
                <a:t>ociety of </a:t>
              </a:r>
              <a:r>
                <a:rPr lang="en-US" sz="3200" dirty="0" smtClean="0">
                  <a:ln w="38100">
                    <a:solidFill>
                      <a:srgbClr val="FFD44B"/>
                    </a:solidFill>
                  </a:ln>
                  <a:latin typeface="Britannic Bold" panose="020B0903060703020204" pitchFamily="34" charset="0"/>
                </a:rPr>
                <a:t>W</a:t>
              </a:r>
              <a:r>
                <a:rPr lang="en-US" sz="3200" dirty="0" smtClean="0">
                  <a:latin typeface="Britannic Bold" panose="020B0903060703020204" pitchFamily="34" charset="0"/>
                </a:rPr>
                <a:t>omen </a:t>
              </a:r>
              <a:r>
                <a:rPr lang="en-US" sz="3200" dirty="0" smtClean="0">
                  <a:ln w="38100">
                    <a:solidFill>
                      <a:srgbClr val="FFD44B"/>
                    </a:solidFill>
                  </a:ln>
                  <a:latin typeface="Britannic Bold" panose="020B0903060703020204" pitchFamily="34" charset="0"/>
                </a:rPr>
                <a:t>E</a:t>
              </a:r>
              <a:r>
                <a:rPr lang="en-US" sz="3200" dirty="0" smtClean="0">
                  <a:latin typeface="Britannic Bold" panose="020B0903060703020204" pitchFamily="34" charset="0"/>
                </a:rPr>
                <a:t>ngineers</a:t>
              </a:r>
            </a:p>
            <a:p>
              <a:pPr algn="ctr"/>
              <a:r>
                <a:rPr lang="en-US" sz="3200" dirty="0" smtClean="0">
                  <a:ln w="38100">
                    <a:solidFill>
                      <a:srgbClr val="FFD44B"/>
                    </a:solidFill>
                  </a:ln>
                  <a:latin typeface="Britannic Bold" panose="020B0903060703020204" pitchFamily="34" charset="0"/>
                </a:rPr>
                <a:t>E</a:t>
              </a:r>
              <a:r>
                <a:rPr lang="en-US" sz="3200" dirty="0" smtClean="0">
                  <a:latin typeface="Britannic Bold" panose="020B0903060703020204" pitchFamily="34" charset="0"/>
                </a:rPr>
                <a:t>xploring </a:t>
              </a:r>
              <a:r>
                <a:rPr lang="en-US" sz="3200" dirty="0" smtClean="0">
                  <a:ln w="38100">
                    <a:solidFill>
                      <a:srgbClr val="FFD44B"/>
                    </a:solidFill>
                  </a:ln>
                  <a:latin typeface="Britannic Bold" panose="020B0903060703020204" pitchFamily="34" charset="0"/>
                </a:rPr>
                <a:t>T</a:t>
              </a:r>
              <a:r>
                <a:rPr lang="en-US" sz="3200" dirty="0" smtClean="0">
                  <a:latin typeface="Britannic Bold" panose="020B0903060703020204" pitchFamily="34" charset="0"/>
                </a:rPr>
                <a:t>echnology</a:t>
              </a:r>
              <a:endParaRPr lang="en-US" sz="3200" dirty="0">
                <a:latin typeface="Britannic Bold" panose="020B0903060703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4667" y="4495800"/>
              <a:ext cx="46686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Britannic Bold" panose="020B0903060703020204" pitchFamily="34" charset="0"/>
                </a:rPr>
                <a:t>Society of Women Engineers</a:t>
              </a:r>
            </a:p>
            <a:p>
              <a:pPr algn="ctr"/>
              <a:r>
                <a:rPr lang="en-US" sz="3200" dirty="0" smtClean="0">
                  <a:latin typeface="Britannic Bold" panose="020B0903060703020204" pitchFamily="34" charset="0"/>
                </a:rPr>
                <a:t>Exploring Technology</a:t>
              </a:r>
              <a:endParaRPr lang="en-US" sz="3200" dirty="0">
                <a:latin typeface="Britannic Bold" panose="020B0903060703020204" pitchFamily="34" charset="0"/>
              </a:endParaRPr>
            </a:p>
          </p:txBody>
        </p:sp>
      </p:grp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" y="6248400"/>
            <a:ext cx="18669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802" y="5421628"/>
            <a:ext cx="67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An engineering event for Middle School Girls (Grades 6 – 8)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58028" y="6096000"/>
            <a:ext cx="4736077" cy="2743200"/>
          </a:xfrm>
          <a:prstGeom prst="roundRect">
            <a:avLst/>
          </a:prstGeom>
          <a:solidFill>
            <a:srgbClr val="FFD4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D44B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6423" y="6096000"/>
            <a:ext cx="3719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Britannic Bold" panose="020B0903060703020204" pitchFamily="34" charset="0"/>
              </a:rPr>
              <a:t>Saturday, April 23</a:t>
            </a:r>
            <a:r>
              <a:rPr lang="en-US" baseline="30000" dirty="0" smtClean="0">
                <a:latin typeface="Britannic Bold" panose="020B0903060703020204" pitchFamily="34" charset="0"/>
              </a:rPr>
              <a:t>rd</a:t>
            </a:r>
            <a:r>
              <a:rPr lang="en-US" dirty="0" smtClean="0">
                <a:latin typeface="Britannic Bold" panose="020B0903060703020204" pitchFamily="34" charset="0"/>
              </a:rPr>
              <a:t> 2016</a:t>
            </a:r>
          </a:p>
          <a:p>
            <a:pPr algn="ctr"/>
            <a:r>
              <a:rPr lang="en-US" dirty="0" smtClean="0">
                <a:latin typeface="Britannic Bold" panose="020B0903060703020204" pitchFamily="34" charset="0"/>
              </a:rPr>
              <a:t>12:00 to 4:30 pm </a:t>
            </a:r>
          </a:p>
          <a:p>
            <a:pPr algn="ctr"/>
            <a:r>
              <a:rPr lang="en-US" dirty="0" smtClean="0">
                <a:latin typeface="Britannic Bold" panose="020B0903060703020204" pitchFamily="34" charset="0"/>
              </a:rPr>
              <a:t>University of San Diego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2390" y="7315200"/>
            <a:ext cx="4607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 Narrow" panose="020B0606020202030204" pitchFamily="34" charset="0"/>
              </a:rPr>
              <a:t>Participant Fee: $7 (includes refreshments &amp; gift)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http</a:t>
            </a:r>
            <a:r>
              <a:rPr lang="en-US" sz="1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://sweet2016.eventbrite.com</a:t>
            </a:r>
            <a:endParaRPr lang="en-US" sz="18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8508" y="7924800"/>
            <a:ext cx="49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Britannic Bold" panose="020B0903060703020204" pitchFamily="34" charset="0"/>
              </a:rPr>
              <a:t>Contact us: swe.sd.outreach.sweet@gmail.com</a:t>
            </a:r>
            <a:endParaRPr lang="en-US" sz="1800" dirty="0">
              <a:latin typeface="Britannic Bold" panose="020B0903060703020204" pitchFamily="34" charset="0"/>
            </a:endParaRPr>
          </a:p>
        </p:txBody>
      </p:sp>
      <p:sp>
        <p:nvSpPr>
          <p:cNvPr id="14337" name="TextBox 14336"/>
          <p:cNvSpPr txBox="1"/>
          <p:nvPr/>
        </p:nvSpPr>
        <p:spPr>
          <a:xfrm>
            <a:off x="2101513" y="8210490"/>
            <a:ext cx="47836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i="1" dirty="0" smtClean="0">
                <a:latin typeface="Century Gothic" panose="020B0502020202020204" pitchFamily="34" charset="0"/>
              </a:rPr>
              <a:t>Register by Wednesday, April 20</a:t>
            </a:r>
            <a:r>
              <a:rPr lang="en-US" sz="1900" i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1900" i="1" dirty="0" smtClean="0">
                <a:latin typeface="Century Gothic" panose="020B0502020202020204" pitchFamily="34" charset="0"/>
              </a:rPr>
              <a:t> 2016 </a:t>
            </a:r>
            <a:endParaRPr lang="en-US" sz="1900" i="1" dirty="0">
              <a:latin typeface="Century Gothic" panose="020B0502020202020204" pitchFamily="34" charset="0"/>
            </a:endParaRPr>
          </a:p>
        </p:txBody>
      </p:sp>
      <p:sp>
        <p:nvSpPr>
          <p:cNvPr id="14340" name="Rectangle 14339"/>
          <p:cNvSpPr/>
          <p:nvPr/>
        </p:nvSpPr>
        <p:spPr>
          <a:xfrm>
            <a:off x="31995" y="8926574"/>
            <a:ext cx="682600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i="1" dirty="0">
                <a:latin typeface="Arial Narrow" panose="020B0606020202030204" pitchFamily="34" charset="0"/>
              </a:rPr>
              <a:t>This Wikipedia and Wikimedia Commons image is from the user Chris 73 and is freely available at //commons.wikimedia.org/wiki/</a:t>
            </a:r>
            <a:r>
              <a:rPr lang="en-US" sz="600" i="1" dirty="0" err="1">
                <a:latin typeface="Arial Narrow" panose="020B0606020202030204" pitchFamily="34" charset="0"/>
              </a:rPr>
              <a:t>File:NautilusCutawayLogarithmicSpiral.jpg</a:t>
            </a:r>
            <a:r>
              <a:rPr lang="en-US" sz="600" i="1" dirty="0">
                <a:latin typeface="Arial Narrow" panose="020B0606020202030204" pitchFamily="34" charset="0"/>
              </a:rPr>
              <a:t> under the creative commons cc-by-</a:t>
            </a:r>
            <a:r>
              <a:rPr lang="en-US" sz="600" i="1" dirty="0" err="1">
                <a:latin typeface="Arial Narrow" panose="020B0606020202030204" pitchFamily="34" charset="0"/>
              </a:rPr>
              <a:t>sa</a:t>
            </a:r>
            <a:r>
              <a:rPr lang="en-US" sz="600" i="1" dirty="0">
                <a:latin typeface="Arial Narrow" panose="020B0606020202030204" pitchFamily="34" charset="0"/>
              </a:rPr>
              <a:t> 3.0 license.</a:t>
            </a:r>
            <a:endParaRPr lang="en-US" sz="600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6400800"/>
            <a:ext cx="18859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Box 14340"/>
          <p:cNvSpPr txBox="1"/>
          <p:nvPr/>
        </p:nvSpPr>
        <p:spPr>
          <a:xfrm>
            <a:off x="-76200" y="7304782"/>
            <a:ext cx="2204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Parents &amp; Teachers:</a:t>
            </a:r>
          </a:p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We have a workshop for you, too!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4563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Letter Paper (8.5x11 in)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Caterpillar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barloaa</dc:creator>
  <cp:lastModifiedBy>barbara</cp:lastModifiedBy>
  <cp:revision>203</cp:revision>
  <cp:lastPrinted>2016-03-05T15:45:48Z</cp:lastPrinted>
  <dcterms:created xsi:type="dcterms:W3CDTF">2008-06-27T14:23:11Z</dcterms:created>
  <dcterms:modified xsi:type="dcterms:W3CDTF">2016-04-12T22:53:55Z</dcterms:modified>
</cp:coreProperties>
</file>