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63" r:id="rId4"/>
    <p:sldId id="268" r:id="rId5"/>
    <p:sldId id="256" r:id="rId6"/>
    <p:sldId id="264" r:id="rId7"/>
    <p:sldId id="261" r:id="rId8"/>
    <p:sldId id="265" r:id="rId9"/>
    <p:sldId id="266" r:id="rId10"/>
    <p:sldId id="269" r:id="rId11"/>
  </p:sldIdLst>
  <p:sldSz cx="16238538" cy="9134475"/>
  <p:notesSz cx="7010400" cy="9296400"/>
  <p:defaultTextStyle>
    <a:defPPr>
      <a:defRPr lang="en-US"/>
    </a:defPPr>
    <a:lvl1pPr marL="0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6089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7" userDrawn="1">
          <p15:clr>
            <a:srgbClr val="A4A3A4"/>
          </p15:clr>
        </p15:guide>
        <p15:guide id="2" pos="5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8EB"/>
    <a:srgbClr val="EECFCE"/>
    <a:srgbClr val="D7E3BB"/>
    <a:srgbClr val="FFFFFF"/>
    <a:srgbClr val="D99694"/>
    <a:srgbClr val="E7E2EE"/>
    <a:srgbClr val="FACDA8"/>
    <a:srgbClr val="7D619F"/>
    <a:srgbClr val="C3D69B"/>
    <a:srgbClr val="D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8" autoAdjust="0"/>
    <p:restoredTop sz="92582" autoAdjust="0"/>
  </p:normalViewPr>
  <p:slideViewPr>
    <p:cSldViewPr snapToGrid="0" snapToObjects="1">
      <p:cViewPr>
        <p:scale>
          <a:sx n="50" d="100"/>
          <a:sy n="50" d="100"/>
        </p:scale>
        <p:origin x="-1098" y="-246"/>
      </p:cViewPr>
      <p:guideLst>
        <p:guide orient="horz" pos="2877"/>
        <p:guide pos="51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399F70-A7BB-45AF-9A42-CFCF1F65AD51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EF60AF-7CF4-4AD8-B21B-36ED81CF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25395-5A16-47EF-B6B3-4763E7EBBB4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4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60AF-7CF4-4AD8-B21B-36ED81CF7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1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892" y="2837608"/>
            <a:ext cx="13802757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781" y="5176202"/>
            <a:ext cx="11366977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6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0" y="365803"/>
            <a:ext cx="3653672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27" y="365803"/>
            <a:ext cx="10690371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4" y="-202989"/>
            <a:ext cx="16432334" cy="94389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985" y="6089650"/>
            <a:ext cx="8389911" cy="14716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7577985" y="3051265"/>
            <a:ext cx="8389911" cy="2675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pic>
        <p:nvPicPr>
          <p:cNvPr id="8" name="Picture 7" descr="logo-yell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04592"/>
            <a:ext cx="2706423" cy="2029883"/>
          </a:xfrm>
          <a:prstGeom prst="rect">
            <a:avLst/>
          </a:prstGeom>
        </p:spPr>
      </p:pic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706423" y="7104592"/>
            <a:ext cx="13396794" cy="1014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  <a:sym typeface="Symbol"/>
              </a:defRPr>
            </a:lvl1pPr>
          </a:lstStyle>
          <a:p>
            <a:r>
              <a:rPr lang="en-US" dirty="0" smtClean="0"/>
              <a:t>MASTER TITLE STYLE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423" y="8221027"/>
            <a:ext cx="8389911" cy="913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6238538" cy="710459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Large hi-res image goes here.  Don’t stretch images to fit! DO NOT PUT TEXT OVER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18656792Small.jpg"/>
          <p:cNvPicPr>
            <a:picLocks noChangeAspect="1"/>
          </p:cNvPicPr>
          <p:nvPr userDrawn="1"/>
        </p:nvPicPr>
        <p:blipFill rotWithShape="1">
          <a:blip r:embed="rId2"/>
          <a:srcRect t="3798" b="7560"/>
          <a:stretch/>
        </p:blipFill>
        <p:spPr>
          <a:xfrm>
            <a:off x="0" y="0"/>
            <a:ext cx="16238538" cy="710459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pic>
        <p:nvPicPr>
          <p:cNvPr id="8" name="Picture 7" descr="logo-yel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04592"/>
            <a:ext cx="2706423" cy="2029883"/>
          </a:xfrm>
          <a:prstGeom prst="rect">
            <a:avLst/>
          </a:prstGeom>
        </p:spPr>
      </p:pic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706423" y="7104592"/>
            <a:ext cx="13396794" cy="1014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  <a:sym typeface="Symbol"/>
              </a:defRPr>
            </a:lvl1pPr>
          </a:lstStyle>
          <a:p>
            <a:r>
              <a:rPr lang="en-US" dirty="0" smtClean="0"/>
              <a:t>MASTER TITLE STYLE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423" y="8221027"/>
            <a:ext cx="8389911" cy="913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72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644"/>
            <a:ext cx="16238538" cy="812968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pic>
        <p:nvPicPr>
          <p:cNvPr id="8" name="Picture 7" descr="logo-yel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04592"/>
            <a:ext cx="2706423" cy="2029883"/>
          </a:xfrm>
          <a:prstGeom prst="rect">
            <a:avLst/>
          </a:prstGeom>
        </p:spPr>
      </p:pic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706423" y="7104592"/>
            <a:ext cx="13396794" cy="1014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  <a:sym typeface="Symbol"/>
              </a:defRPr>
            </a:lvl1pPr>
          </a:lstStyle>
          <a:p>
            <a:r>
              <a:rPr lang="en-US" dirty="0" smtClean="0"/>
              <a:t>MASTER TITLE STYLE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423" y="8221027"/>
            <a:ext cx="8389911" cy="913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9729802289_80c9e1d104_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6238538" cy="809971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pic>
        <p:nvPicPr>
          <p:cNvPr id="8" name="Picture 7" descr="logo-yel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04592"/>
            <a:ext cx="2706423" cy="2029883"/>
          </a:xfrm>
          <a:prstGeom prst="rect">
            <a:avLst/>
          </a:prstGeom>
        </p:spPr>
      </p:pic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706423" y="7104592"/>
            <a:ext cx="13396794" cy="1014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  <a:sym typeface="Symbol"/>
              </a:defRPr>
            </a:lvl1pPr>
          </a:lstStyle>
          <a:p>
            <a:r>
              <a:rPr lang="en-US" dirty="0" smtClean="0"/>
              <a:t>MASTER TITLE STYLE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423" y="8221027"/>
            <a:ext cx="8389911" cy="913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48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3.googleusercontent.com/-EvWlNVkvtNo/UJq-8Px8pgI/AAAAAAAAAXU/DZvHAS4NWYc/s800/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276391" cy="87284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pic>
        <p:nvPicPr>
          <p:cNvPr id="8" name="Picture 7" descr="logo-yell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04592"/>
            <a:ext cx="2706423" cy="2029883"/>
          </a:xfrm>
          <a:prstGeom prst="rect">
            <a:avLst/>
          </a:prstGeom>
        </p:spPr>
      </p:pic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706423" y="7104592"/>
            <a:ext cx="13396794" cy="1014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6089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4">
                <a:solidFill>
                  <a:schemeClr val="bg1"/>
                </a:solidFill>
                <a:sym typeface="Symbol"/>
              </a:defRPr>
            </a:lvl1pPr>
          </a:lstStyle>
          <a:p>
            <a:r>
              <a:rPr lang="en-US" dirty="0" smtClean="0"/>
              <a:t>MASTER TITLE STYLE 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423" y="8221027"/>
            <a:ext cx="8389911" cy="913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E56-A479-5248-9CD2-F86BB60B8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1927" y="2131378"/>
            <a:ext cx="14614684" cy="629263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80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E56-A479-5248-9CD2-F86BB60B8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19269" y="365802"/>
            <a:ext cx="7307342" cy="1522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19269" y="2131378"/>
            <a:ext cx="7307342" cy="629263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11927" y="365803"/>
            <a:ext cx="7307342" cy="8058213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Image or graph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23"/>
            <a:ext cx="16238538" cy="9266492"/>
          </a:xfrm>
          <a:prstGeom prst="rect">
            <a:avLst/>
          </a:prstGeom>
        </p:spPr>
      </p:pic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1082569" y="2537354"/>
            <a:ext cx="14073400" cy="284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73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3489" y="8627006"/>
            <a:ext cx="4871561" cy="325627"/>
          </a:xfrm>
          <a:prstGeom prst="rect">
            <a:avLst/>
          </a:prstGeom>
        </p:spPr>
        <p:txBody>
          <a:bodyPr/>
          <a:lstStyle>
            <a:lvl1pPr algn="ctr">
              <a:defRPr sz="1598">
                <a:solidFill>
                  <a:srgbClr val="FFFFFF"/>
                </a:solidFill>
              </a:defRPr>
            </a:lvl1pPr>
          </a:lstStyle>
          <a:p>
            <a:fld id="{1A17CE56-A479-5248-9CD2-F86BB60B8A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70643" y="8597212"/>
            <a:ext cx="4871561" cy="3256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98" dirty="0" err="1" smtClean="0">
                <a:solidFill>
                  <a:srgbClr val="FBC812"/>
                </a:solidFill>
              </a:rPr>
              <a:t>jpschools.org</a:t>
            </a:r>
            <a:endParaRPr lang="en-US" sz="1598" dirty="0">
              <a:solidFill>
                <a:srgbClr val="FBC81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41" y="7502449"/>
            <a:ext cx="2390949" cy="14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21" y="-30523"/>
            <a:ext cx="16509180" cy="9266492"/>
          </a:xfrm>
          <a:prstGeom prst="rect">
            <a:avLst/>
          </a:prstGeom>
        </p:spPr>
      </p:pic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1082569" y="2537354"/>
            <a:ext cx="14073400" cy="284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7325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3489" y="8627006"/>
            <a:ext cx="4871561" cy="325627"/>
          </a:xfrm>
          <a:prstGeom prst="rect">
            <a:avLst/>
          </a:prstGeom>
        </p:spPr>
        <p:txBody>
          <a:bodyPr/>
          <a:lstStyle>
            <a:lvl1pPr algn="ctr">
              <a:defRPr sz="1598">
                <a:solidFill>
                  <a:srgbClr val="FFFFFF"/>
                </a:solidFill>
              </a:defRPr>
            </a:lvl1pPr>
          </a:lstStyle>
          <a:p>
            <a:fld id="{1A17CE56-A479-5248-9CD2-F86BB60B8A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-yellow.png"/>
          <p:cNvPicPr>
            <a:picLocks noChangeAspect="1"/>
          </p:cNvPicPr>
          <p:nvPr userDrawn="1"/>
        </p:nvPicPr>
        <p:blipFill rotWithShape="1">
          <a:blip r:embed="rId3"/>
          <a:srcRect t="9420" b="12137"/>
          <a:stretch/>
        </p:blipFill>
        <p:spPr>
          <a:xfrm>
            <a:off x="12990833" y="7307580"/>
            <a:ext cx="3063797" cy="1802536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70643" y="8597212"/>
            <a:ext cx="4871561" cy="3256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98" dirty="0" err="1" smtClean="0"/>
              <a:t>jpschools.org</a:t>
            </a:r>
            <a:endParaRPr lang="en-US" sz="1598" dirty="0"/>
          </a:p>
        </p:txBody>
      </p:sp>
    </p:spTree>
    <p:extLst>
      <p:ext uri="{BB962C8B-B14F-4D97-AF65-F5344CB8AC3E}">
        <p14:creationId xmlns:p14="http://schemas.microsoft.com/office/powerpoint/2010/main" val="348942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" y="-30523"/>
            <a:ext cx="16215832" cy="92664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E56-A479-5248-9CD2-F86BB60B8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1082569" y="2537354"/>
            <a:ext cx="14073400" cy="284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7325">
                <a:solidFill>
                  <a:srgbClr val="0040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41" y="7502449"/>
            <a:ext cx="2390949" cy="140062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70643" y="8597212"/>
            <a:ext cx="4871561" cy="3256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98" dirty="0" err="1" smtClean="0"/>
              <a:t>jpschools.org</a:t>
            </a:r>
            <a:endParaRPr lang="en-US" sz="1598" dirty="0"/>
          </a:p>
        </p:txBody>
      </p:sp>
    </p:spTree>
    <p:extLst>
      <p:ext uri="{BB962C8B-B14F-4D97-AF65-F5344CB8AC3E}">
        <p14:creationId xmlns:p14="http://schemas.microsoft.com/office/powerpoint/2010/main" val="3144287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6238538" cy="7104592"/>
          </a:xfrm>
          <a:prstGeom prst="rect">
            <a:avLst/>
          </a:prstGeom>
        </p:spPr>
        <p:txBody>
          <a:bodyPr vert="horz"/>
          <a:lstStyle>
            <a:lvl1pPr marL="456709" marR="0" indent="-456709" algn="l" defTabSz="6089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Large hi-res image goes here.  Don’t stretch images to fit! DO NOT PUT TEXT OVER IMAGES.</a:t>
            </a:r>
          </a:p>
          <a:p>
            <a:pPr lvl="0"/>
            <a:endParaRPr lang="en-US" dirty="0"/>
          </a:p>
        </p:txBody>
      </p:sp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826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73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6238538" cy="7104592"/>
          </a:xfrm>
          <a:prstGeom prst="rect">
            <a:avLst/>
          </a:prstGeom>
        </p:spPr>
        <p:txBody>
          <a:bodyPr vert="horz"/>
          <a:lstStyle>
            <a:lvl1pPr marL="456709" marR="0" indent="-456709" algn="l" defTabSz="6089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  <a:lvl3pPr>
              <a:defRPr>
                <a:solidFill>
                  <a:srgbClr val="004080"/>
                </a:solidFill>
              </a:defRPr>
            </a:lvl3pPr>
            <a:lvl4pPr>
              <a:defRPr>
                <a:solidFill>
                  <a:srgbClr val="004080"/>
                </a:solidFill>
              </a:defRPr>
            </a:lvl4pPr>
            <a:lvl5pPr>
              <a:defRPr>
                <a:solidFill>
                  <a:srgbClr val="004080"/>
                </a:solidFill>
              </a:defRPr>
            </a:lvl5pPr>
          </a:lstStyle>
          <a:p>
            <a:pPr lvl="0"/>
            <a:r>
              <a:rPr lang="en-US" dirty="0" smtClean="0"/>
              <a:t>Large hi0res image goes here.  Don’t stretch images to fit! DO NOT PUT TEXT OVER IMAGES.</a:t>
            </a:r>
          </a:p>
          <a:p>
            <a:pPr lvl="0"/>
            <a:endParaRPr lang="en-US" dirty="0"/>
          </a:p>
        </p:txBody>
      </p:sp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928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9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18656792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10357"/>
            <a:ext cx="16238538" cy="80149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2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928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2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72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644"/>
            <a:ext cx="16238538" cy="81296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928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8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9729802289_80c9e1d104_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6238538" cy="809971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5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928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3.googleusercontent.com/-EvWlNVkvtNo/UJq-8Px8pgI/AAAAAAAAAXU/DZvHAS4NWYc/s800/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6276391" cy="87284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7104592"/>
            <a:ext cx="16238538" cy="202988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45"/>
            <a:endParaRPr lang="en-US" sz="2397">
              <a:solidFill>
                <a:srgbClr val="FFFFFF"/>
              </a:solidFill>
            </a:endParaRPr>
          </a:p>
        </p:txBody>
      </p:sp>
      <p:sp>
        <p:nvSpPr>
          <p:cNvPr id="12" name="Title Placeholder 7"/>
          <p:cNvSpPr>
            <a:spLocks noGrp="1"/>
          </p:cNvSpPr>
          <p:nvPr>
            <p:ph type="title"/>
          </p:nvPr>
        </p:nvSpPr>
        <p:spPr>
          <a:xfrm>
            <a:off x="135321" y="7104592"/>
            <a:ext cx="15967896" cy="1928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5994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7CE56-A479-5248-9CD2-F86BB60B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34" y="5869747"/>
            <a:ext cx="13802757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34" y="3871581"/>
            <a:ext cx="13802757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28" y="2131379"/>
            <a:ext cx="717202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4591" y="2131379"/>
            <a:ext cx="717202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044686"/>
            <a:ext cx="7174841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927" y="2896813"/>
            <a:ext cx="7174841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8953" y="2044686"/>
            <a:ext cx="717766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8953" y="2896813"/>
            <a:ext cx="717766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63687"/>
            <a:ext cx="5342367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818" y="363689"/>
            <a:ext cx="9077794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1911475"/>
            <a:ext cx="5342367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867" y="6394132"/>
            <a:ext cx="9743123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2867" y="816183"/>
            <a:ext cx="9743123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867" y="7148997"/>
            <a:ext cx="9743123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927" y="365803"/>
            <a:ext cx="14614684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927" y="2131379"/>
            <a:ext cx="14614684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27" y="8466306"/>
            <a:ext cx="3788993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2D06-76F1-504F-88A0-54693C13E917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68" y="8466306"/>
            <a:ext cx="5142203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19" y="8466306"/>
            <a:ext cx="3788993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B8B7-D7A6-8C49-BF6A-16238A0E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4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894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60894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60894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6089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60894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60894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6089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6089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3489" y="8627006"/>
            <a:ext cx="4871561" cy="325627"/>
          </a:xfrm>
          <a:prstGeom prst="rect">
            <a:avLst/>
          </a:prstGeom>
        </p:spPr>
        <p:txBody>
          <a:bodyPr/>
          <a:lstStyle>
            <a:lvl1pPr algn="ctr">
              <a:defRPr sz="1598">
                <a:solidFill>
                  <a:srgbClr val="004080"/>
                </a:solidFill>
              </a:defRPr>
            </a:lvl1pPr>
          </a:lstStyle>
          <a:p>
            <a:fld id="{1A17CE56-A479-5248-9CD2-F86BB60B8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11927" y="365802"/>
            <a:ext cx="14614684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643" y="8597212"/>
            <a:ext cx="4871561" cy="3256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4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98" dirty="0" err="1" smtClean="0"/>
              <a:t>jpschools.org</a:t>
            </a:r>
            <a:endParaRPr lang="en-US" sz="1598" dirty="0"/>
          </a:p>
        </p:txBody>
      </p:sp>
      <p:pic>
        <p:nvPicPr>
          <p:cNvPr id="12" name="Picture 11" descr="JPPSS Logo ColorSM.pn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11465"/>
          <a:stretch/>
        </p:blipFill>
        <p:spPr>
          <a:xfrm>
            <a:off x="13261473" y="7434957"/>
            <a:ext cx="2571102" cy="15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08945" rtl="0" eaLnBrk="1" latinLnBrk="0" hangingPunct="1">
        <a:spcBef>
          <a:spcPct val="0"/>
        </a:spcBef>
        <a:buNone/>
        <a:defRPr sz="4662" b="0" i="0" kern="1200" cap="all">
          <a:solidFill>
            <a:srgbClr val="004080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608945" rtl="0" eaLnBrk="1" latinLnBrk="0" hangingPunct="1">
        <a:spcBef>
          <a:spcPct val="20000"/>
        </a:spcBef>
        <a:buFont typeface="Arial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608945" rtl="0" eaLnBrk="1" latinLnBrk="0" hangingPunct="1">
        <a:spcBef>
          <a:spcPct val="20000"/>
        </a:spcBef>
        <a:buFont typeface="Arial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608945" rtl="0" eaLnBrk="1" latinLnBrk="0" hangingPunct="1">
        <a:spcBef>
          <a:spcPct val="20000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608945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608945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608945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608945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7984" y="2121625"/>
            <a:ext cx="8389911" cy="2675325"/>
          </a:xfrm>
        </p:spPr>
        <p:txBody>
          <a:bodyPr/>
          <a:lstStyle/>
          <a:p>
            <a:r>
              <a:rPr lang="en-US" sz="4800" dirty="0" smtClean="0"/>
              <a:t>JEFFERSON PARISH PUBLIC </a:t>
            </a:r>
            <a:br>
              <a:rPr lang="en-US" sz="4800" dirty="0" smtClean="0"/>
            </a:br>
            <a:r>
              <a:rPr lang="en-US" sz="4800" dirty="0" smtClean="0"/>
              <a:t>SCHOOL SYSTEM: 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77985" y="3910330"/>
            <a:ext cx="8389911" cy="1471665"/>
          </a:xfrm>
        </p:spPr>
        <p:txBody>
          <a:bodyPr/>
          <a:lstStyle/>
          <a:p>
            <a:r>
              <a:rPr lang="en-US" dirty="0" smtClean="0"/>
              <a:t>District Organizational Charts</a:t>
            </a:r>
          </a:p>
          <a:p>
            <a:r>
              <a:rPr lang="en-US" dirty="0" smtClean="0"/>
              <a:t>2015-2016 Academic Year</a:t>
            </a:r>
          </a:p>
          <a:p>
            <a:r>
              <a:rPr lang="en-US" dirty="0" smtClean="0"/>
              <a:t>June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7640445" y="2737487"/>
            <a:ext cx="45462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8075355" y="2175602"/>
            <a:ext cx="0" cy="31788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97245" y="3590927"/>
            <a:ext cx="454628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46278" y="4435704"/>
            <a:ext cx="670645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4897245" y="1705099"/>
            <a:ext cx="6357802" cy="4705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The Citizens and Students of Jefferson Parish, LA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-81538" y="615738"/>
            <a:ext cx="16238538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/>
              <a:t>Proposed Organizational Structure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0066CC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246" y="8901942"/>
            <a:ext cx="16238538" cy="296831"/>
          </a:xfrm>
          <a:prstGeom prst="rect">
            <a:avLst/>
          </a:prstGeom>
          <a:solidFill>
            <a:srgbClr val="0066CC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48939" y="2532379"/>
            <a:ext cx="4577583" cy="4705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Jefferson Parish School Board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4762" y="3240081"/>
            <a:ext cx="3410254" cy="631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Superintendent</a:t>
            </a:r>
            <a:br>
              <a:rPr lang="en-US" sz="2000" b="1" dirty="0" smtClean="0">
                <a:solidFill>
                  <a:sysClr val="windowText" lastClr="000000"/>
                </a:solidFill>
              </a:rPr>
            </a:br>
            <a:r>
              <a:rPr lang="en-US" sz="2000" b="1" dirty="0" smtClean="0">
                <a:solidFill>
                  <a:sysClr val="windowText" lastClr="000000"/>
                </a:solidFill>
              </a:rPr>
              <a:t>Isaac G. Joseph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3456" y="5690100"/>
            <a:ext cx="2103616" cy="977270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Academics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70432" y="5690100"/>
            <a:ext cx="2103616" cy="970979"/>
          </a:xfrm>
          <a:prstGeom prst="rect">
            <a:avLst/>
          </a:prstGeom>
          <a:solidFill>
            <a:srgbClr val="FCDE04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Achievement and Accountability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8920" y="5705864"/>
            <a:ext cx="2103616" cy="961506"/>
          </a:xfrm>
          <a:prstGeom prst="rect">
            <a:avLst/>
          </a:prstGeom>
          <a:solidFill>
            <a:srgbClr val="C3D69B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Student Support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01944" y="5690100"/>
            <a:ext cx="2103616" cy="977270"/>
          </a:xfrm>
          <a:prstGeom prst="rect">
            <a:avLst/>
          </a:prstGeom>
          <a:solidFill>
            <a:srgbClr val="558ED5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Operations &amp; Planning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907408" y="5729794"/>
            <a:ext cx="2103616" cy="955751"/>
          </a:xfrm>
          <a:prstGeom prst="rect">
            <a:avLst/>
          </a:prstGeom>
          <a:solidFill>
            <a:srgbClr val="D99694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Finance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475896" y="5724039"/>
            <a:ext cx="2103616" cy="961506"/>
          </a:xfrm>
          <a:prstGeom prst="rect">
            <a:avLst/>
          </a:prstGeom>
          <a:solidFill>
            <a:srgbClr val="B3A2C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Human Resources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3457" y="6700101"/>
            <a:ext cx="2103616" cy="964949"/>
          </a:xfrm>
          <a:prstGeom prst="rect">
            <a:avLst/>
          </a:prstGeom>
          <a:solidFill>
            <a:srgbClr val="FAC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Academic 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1944" y="6700101"/>
            <a:ext cx="2103616" cy="964949"/>
          </a:xfrm>
          <a:prstGeom prst="rect">
            <a:avLst/>
          </a:prstGeom>
          <a:solidFill>
            <a:srgbClr val="A2C2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Operating and Planning 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70431" y="6700101"/>
            <a:ext cx="2103616" cy="964949"/>
          </a:xfrm>
          <a:prstGeom prst="rect">
            <a:avLst/>
          </a:prstGeom>
          <a:solidFill>
            <a:srgbClr val="FEF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Achievement and Accountability 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38918" y="6700101"/>
            <a:ext cx="2103616" cy="964949"/>
          </a:xfrm>
          <a:prstGeom prst="rect">
            <a:avLst/>
          </a:prstGeom>
          <a:solidFill>
            <a:srgbClr val="D7E3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Student </a:t>
            </a:r>
            <a:br>
              <a:rPr lang="en-US" sz="1600" dirty="0" smtClean="0">
                <a:solidFill>
                  <a:sysClr val="windowText" lastClr="000000"/>
                </a:solidFill>
              </a:rPr>
            </a:br>
            <a:r>
              <a:rPr lang="en-US" sz="1600" dirty="0" smtClean="0">
                <a:solidFill>
                  <a:sysClr val="windowText" lastClr="000000"/>
                </a:solidFill>
              </a:rPr>
              <a:t>Support 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907405" y="6715680"/>
            <a:ext cx="2103616" cy="964949"/>
          </a:xfrm>
          <a:prstGeom prst="rect">
            <a:avLst/>
          </a:prstGeom>
          <a:solidFill>
            <a:srgbClr val="E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Financial </a:t>
            </a:r>
            <a:br>
              <a:rPr lang="en-US" sz="1600" dirty="0" smtClean="0">
                <a:solidFill>
                  <a:sysClr val="windowText" lastClr="000000"/>
                </a:solidFill>
              </a:rPr>
            </a:br>
            <a:r>
              <a:rPr lang="en-US" sz="1600" dirty="0" smtClean="0">
                <a:solidFill>
                  <a:sysClr val="windowText" lastClr="000000"/>
                </a:solidFill>
              </a:rPr>
              <a:t>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475896" y="6722079"/>
            <a:ext cx="2103616" cy="964949"/>
          </a:xfrm>
          <a:prstGeom prst="rect">
            <a:avLst/>
          </a:prstGeom>
          <a:solidFill>
            <a:srgbClr val="D0C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Human Resource</a:t>
            </a:r>
            <a:br>
              <a:rPr lang="en-US" sz="1600" dirty="0" smtClean="0">
                <a:solidFill>
                  <a:sysClr val="windowText" lastClr="000000"/>
                </a:solidFill>
              </a:rPr>
            </a:br>
            <a:r>
              <a:rPr lang="en-US" sz="1600" dirty="0" smtClean="0">
                <a:solidFill>
                  <a:sysClr val="windowText" lastClr="000000"/>
                </a:solidFill>
              </a:rPr>
              <a:t>Officer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896958" y="3574819"/>
            <a:ext cx="3030055" cy="14518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Communications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Community Engagement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Compliance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Policy &amp; Charter Schools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423906" y="3058845"/>
            <a:ext cx="3030055" cy="4101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Chief of Legal Services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1685264" y="5354491"/>
            <a:ext cx="128424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64762" y="4182641"/>
            <a:ext cx="3410254" cy="486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Chief of Staff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1685264" y="5354491"/>
            <a:ext cx="0" cy="3351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253752" y="5339328"/>
            <a:ext cx="0" cy="3351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819303" y="5337625"/>
            <a:ext cx="0" cy="3351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9390728" y="5354490"/>
            <a:ext cx="0" cy="3351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1944125" y="5370739"/>
            <a:ext cx="0" cy="3351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2" idx="0"/>
          </p:cNvCxnSpPr>
          <p:nvPr/>
        </p:nvCxnSpPr>
        <p:spPr>
          <a:xfrm flipV="1">
            <a:off x="14527704" y="5370739"/>
            <a:ext cx="0" cy="353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23905" y="3650565"/>
            <a:ext cx="3030055" cy="5284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Executive Assistant to the Superintendent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895400" y="3240082"/>
            <a:ext cx="0" cy="6316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53961" y="3249609"/>
            <a:ext cx="4414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55806" y="3871721"/>
            <a:ext cx="4414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927749" y="2540911"/>
            <a:ext cx="3030055" cy="4101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Executive Assistant to the Board</a:t>
            </a:r>
          </a:p>
        </p:txBody>
      </p:sp>
    </p:spTree>
    <p:extLst>
      <p:ext uri="{BB962C8B-B14F-4D97-AF65-F5344CB8AC3E}">
        <p14:creationId xmlns:p14="http://schemas.microsoft.com/office/powerpoint/2010/main" val="7932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11102262" y="6891223"/>
            <a:ext cx="26631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934951" y="8045589"/>
            <a:ext cx="263100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1102262" y="5935978"/>
            <a:ext cx="2663187" cy="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3" idx="3"/>
          </p:cNvCxnSpPr>
          <p:nvPr/>
        </p:nvCxnSpPr>
        <p:spPr>
          <a:xfrm flipH="1">
            <a:off x="9690372" y="6328012"/>
            <a:ext cx="142798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8096530" y="1255845"/>
            <a:ext cx="10442" cy="643714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6535868" y="2077278"/>
            <a:ext cx="3168998" cy="7355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Chief of Staff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6528730" y="954700"/>
            <a:ext cx="3173937" cy="645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Superintendent</a:t>
            </a:r>
          </a:p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Isaac G. Joseph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STAFF</a:t>
            </a:r>
            <a:endParaRPr lang="en-US" sz="18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8879016"/>
            <a:ext cx="16238538" cy="2968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STAFF</a:t>
            </a:r>
            <a:endParaRPr lang="en-US" sz="18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8066" y="3274378"/>
            <a:ext cx="3166801" cy="8455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E3E3E3"/>
              </a:gs>
              <a:gs pos="42000">
                <a:schemeClr val="bg1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Executive Director of Policy and Charter Schools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8730" y="4594127"/>
            <a:ext cx="3166801" cy="8455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E3E3E3"/>
              </a:gs>
              <a:gs pos="42000">
                <a:schemeClr val="bg1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Executive Director of Community Engagement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23572" y="5916817"/>
            <a:ext cx="3166800" cy="8223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E3E3E3"/>
              </a:gs>
              <a:gs pos="42000">
                <a:schemeClr val="bg1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Executive Director of ASA and Compliance Officer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2297" y="7224639"/>
            <a:ext cx="3166801" cy="8209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E3E3E3"/>
              </a:gs>
              <a:gs pos="42000">
                <a:schemeClr val="bg1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Executive Director of Communications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643088" y="5616974"/>
            <a:ext cx="2464337" cy="698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Coordinator of ASA Admissions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643088" y="6559366"/>
            <a:ext cx="2464337" cy="663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Administrative Assistant </a:t>
            </a:r>
            <a:r>
              <a:rPr lang="en-US" sz="1800" dirty="0" smtClean="0">
                <a:solidFill>
                  <a:schemeClr val="tx1"/>
                </a:solidFill>
              </a:rPr>
              <a:t>(3)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1108919" y="5935978"/>
            <a:ext cx="0" cy="95524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303944" y="8045589"/>
            <a:ext cx="263100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312731" y="6156075"/>
            <a:ext cx="263100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312731" y="7092514"/>
            <a:ext cx="263100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990294" y="6714541"/>
            <a:ext cx="2464337" cy="713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TV Studio Operations Manager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90294" y="7688800"/>
            <a:ext cx="2464337" cy="6141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Web Specialist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90294" y="5824218"/>
            <a:ext cx="2464337" cy="663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Communication Specialist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943738" y="6156077"/>
            <a:ext cx="0" cy="190429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150533" y="2016222"/>
            <a:ext cx="263100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150533" y="2929046"/>
            <a:ext cx="263100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9695531" y="2414850"/>
            <a:ext cx="145500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675268" y="1688793"/>
            <a:ext cx="2464337" cy="698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Office Manager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5268" y="2597189"/>
            <a:ext cx="2464337" cy="663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Administrative </a:t>
            </a:r>
            <a:r>
              <a:rPr lang="en-US" sz="1800" dirty="0" smtClean="0">
                <a:solidFill>
                  <a:schemeClr val="tx1"/>
                </a:solidFill>
              </a:rPr>
              <a:t>Assistant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1150533" y="2003655"/>
            <a:ext cx="0" cy="92539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Straight Connector 204"/>
          <p:cNvCxnSpPr/>
          <p:nvPr/>
        </p:nvCxnSpPr>
        <p:spPr>
          <a:xfrm>
            <a:off x="9362376" y="2029980"/>
            <a:ext cx="268686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7" idx="2"/>
            <a:endCxn id="42" idx="2"/>
          </p:cNvCxnSpPr>
          <p:nvPr/>
        </p:nvCxnSpPr>
        <p:spPr>
          <a:xfrm flipH="1" flipV="1">
            <a:off x="8131515" y="1513251"/>
            <a:ext cx="5" cy="2329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5237104" y="2906864"/>
            <a:ext cx="0" cy="72260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83" idx="2"/>
          </p:cNvCxnSpPr>
          <p:nvPr/>
        </p:nvCxnSpPr>
        <p:spPr>
          <a:xfrm flipV="1">
            <a:off x="14008808" y="2902632"/>
            <a:ext cx="14849" cy="9194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297723" y="2902632"/>
            <a:ext cx="0" cy="7268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7599" y="3888108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Coordinator of Elementary / Middle ELA Instruction (2)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7600" y="3231183"/>
            <a:ext cx="2461723" cy="611205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Director of Elementary &amp; Middle School Instruction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067600" y="4565355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Elementary / Middle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Math Instruction (2)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067598" y="5242602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SPED Instruction (2)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67597" y="5919849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ELL </a:t>
            </a:r>
            <a:r>
              <a:rPr lang="en-US" sz="1400" dirty="0">
                <a:solidFill>
                  <a:sysClr val="windowText" lastClr="000000"/>
                </a:solidFill>
              </a:rPr>
              <a:t>Instruction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(2)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067596" y="6597096"/>
            <a:ext cx="5400370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Science Instruction (all levels)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067597" y="7274343"/>
            <a:ext cx="5400370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Social Studies Instruction (all levels)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006244" y="3221021"/>
            <a:ext cx="2461723" cy="611205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Director of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/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High School Instruction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900657" y="3872868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Migrant Advocate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900658" y="3231183"/>
            <a:ext cx="2461723" cy="611205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Director of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/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ELL Instruction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900658" y="5230799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Migrant Data Technician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900656" y="5908046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Bilingual Intake / Registration Clerk (3)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900655" y="6585293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Bilingual Social Worker (4)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900654" y="7262540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Bilingual Counselors (2)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2777946" y="3210859"/>
            <a:ext cx="2461723" cy="611205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Director of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Gifted &amp;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Talented Instruction and Counselor Education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006246" y="3866651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Coordinator of High School</a:t>
            </a:r>
            <a:br>
              <a:rPr lang="en-US" sz="1400" dirty="0" smtClean="0">
                <a:solidFill>
                  <a:sysClr val="windowText" lastClr="000000"/>
                </a:solidFill>
              </a:rPr>
            </a:br>
            <a:r>
              <a:rPr lang="en-US" sz="1400" dirty="0" smtClean="0">
                <a:solidFill>
                  <a:sysClr val="windowText" lastClr="000000"/>
                </a:solidFill>
              </a:rPr>
              <a:t> ELA Instruction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006247" y="4543898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High School</a:t>
            </a:r>
            <a:br>
              <a:rPr lang="en-US" sz="1400" dirty="0" smtClean="0">
                <a:solidFill>
                  <a:sysClr val="windowText" lastClr="000000"/>
                </a:solidFill>
              </a:rPr>
            </a:br>
            <a:r>
              <a:rPr lang="en-US" sz="1400" dirty="0" smtClean="0">
                <a:solidFill>
                  <a:sysClr val="windowText" lastClr="000000"/>
                </a:solidFill>
              </a:rPr>
              <a:t>Math Instruction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006245" y="5221145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High School</a:t>
            </a:r>
            <a:br>
              <a:rPr lang="en-US" sz="1400" dirty="0" smtClean="0">
                <a:solidFill>
                  <a:sysClr val="windowText" lastClr="000000"/>
                </a:solidFill>
              </a:rPr>
            </a:br>
            <a:r>
              <a:rPr lang="en-US" sz="1400" dirty="0" smtClean="0">
                <a:solidFill>
                  <a:sysClr val="windowText" lastClr="000000"/>
                </a:solidFill>
              </a:rPr>
              <a:t>SPED Instruction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4006244" y="5898392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ELL Instruction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31020" y="1703259"/>
            <a:ext cx="2800990" cy="611205"/>
          </a:xfrm>
          <a:prstGeom prst="rect">
            <a:avLst/>
          </a:prstGeom>
          <a:solidFill>
            <a:srgbClr val="F8A15A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Chief Academic Officer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9847095" y="1686757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Office Manager</a:t>
            </a:r>
          </a:p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Administrative Assistants (3)</a:t>
            </a:r>
            <a:endParaRPr lang="en-US" sz="13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97723" y="2902632"/>
            <a:ext cx="117266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5" idx="2"/>
          </p:cNvCxnSpPr>
          <p:nvPr/>
        </p:nvCxnSpPr>
        <p:spPr>
          <a:xfrm flipH="1" flipV="1">
            <a:off x="11065554" y="2902632"/>
            <a:ext cx="4610" cy="9397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9839302" y="3231183"/>
            <a:ext cx="2461723" cy="611205"/>
          </a:xfrm>
          <a:prstGeom prst="rect">
            <a:avLst/>
          </a:prstGeom>
          <a:solidFill>
            <a:srgbClr val="FAC09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Director of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/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Instructional Technology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F8A15A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ACADEMICS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-11200" y="8811264"/>
            <a:ext cx="16249738" cy="343687"/>
          </a:xfrm>
          <a:prstGeom prst="rect">
            <a:avLst/>
          </a:prstGeom>
          <a:solidFill>
            <a:srgbClr val="F8A15A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ACADEMICS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900653" y="4558757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Recruiter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9839298" y="4548182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Coordinator of Elementary Technology Integration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839298" y="5230799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Coordinator of Secondary Technology Integration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9839302" y="3872868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Instructional Technology Assistant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31020" y="902046"/>
            <a:ext cx="2800990" cy="61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Chief of Staff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77945" y="3873638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Coordinator of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Career &amp; Technical Education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2777945" y="4574043"/>
            <a:ext cx="2461723" cy="631527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Job Training Specialist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>
          <a:xfrm>
            <a:off x="10489474" y="1782875"/>
            <a:ext cx="278238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312261" y="2119762"/>
            <a:ext cx="51772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1067859" y="3623990"/>
            <a:ext cx="4610" cy="9397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028784" y="3616633"/>
            <a:ext cx="0" cy="9369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234800" y="3637351"/>
            <a:ext cx="4610" cy="9397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318319" y="3616633"/>
            <a:ext cx="4610" cy="9397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21466" y="1283811"/>
            <a:ext cx="0" cy="32817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7600" y="3962703"/>
            <a:ext cx="2461723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Executive Director of </a:t>
            </a:r>
            <a:b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Facilities and Maintenance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006244" y="3952541"/>
            <a:ext cx="2461723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Executive Director of 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Food Services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900658" y="3962703"/>
            <a:ext cx="2461723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Executive Director of </a:t>
            </a:r>
            <a:br>
              <a:rPr lang="en-US" sz="1400" b="1" dirty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Technology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2777946" y="3942379"/>
            <a:ext cx="2461723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Executive Director of </a:t>
            </a:r>
            <a:br>
              <a:rPr lang="en-US" sz="1400" b="1" dirty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Planning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31020" y="1782875"/>
            <a:ext cx="2800990" cy="611205"/>
          </a:xfrm>
          <a:prstGeom prst="rect">
            <a:avLst/>
          </a:prstGeom>
          <a:solidFill>
            <a:srgbClr val="558ED5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Chief Operating &amp; Planning Officer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22929" y="3634152"/>
            <a:ext cx="1170585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9839302" y="3962703"/>
            <a:ext cx="2461723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</a:rPr>
              <a:t>Executive Director of </a:t>
            </a:r>
            <a:br>
              <a:rPr lang="en-US" sz="1400" b="1" dirty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Transportation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558ED5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AND PLANNING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8879016"/>
            <a:ext cx="16238538" cy="296831"/>
          </a:xfrm>
          <a:prstGeom prst="rect">
            <a:avLst/>
          </a:prstGeom>
          <a:solidFill>
            <a:srgbClr val="558ED5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AND PLANNING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67599" y="4617832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Admin. Assistant, Facilities &amp;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Maint</a:t>
            </a:r>
            <a:r>
              <a:rPr lang="en-US" sz="1200" dirty="0" smtClean="0">
                <a:solidFill>
                  <a:sysClr val="windowText" lastClr="000000"/>
                </a:solidFill>
              </a:rPr>
              <a:t>.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66861" y="4947749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Project Manager (5)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6123" y="5277666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Plant Services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5385" y="5607583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Plant Manager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64647" y="5937500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Assistant Plant Manger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64646" y="6262588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Assistant Custodian (3)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64645" y="6587096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8 Hour Helper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64644" y="6907739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Warehouse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64643" y="7231622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Truck/Van Driver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64642" y="7561539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Maintenance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64641" y="7888535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Maintenance Clerks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4640" y="8223217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Maintenance Foremen (6)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64639" y="8550055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HVAC Foremen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03938" y="4617832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Food Services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03200" y="4947749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Food Services Area Manager (3)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002462" y="5277666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Food Services Dispatch Coordinator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001724" y="5607583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100" dirty="0" smtClean="0">
                <a:solidFill>
                  <a:sysClr val="windowText" lastClr="000000"/>
                </a:solidFill>
              </a:rPr>
              <a:t>Food Services Systems App. Specialist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00986" y="5937500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Meal Application Manager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000985" y="6262588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Warehouse Café Manager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00984" y="6587096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7 Hour Technician, Warehouse Café 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00983" y="6907739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6 Hour Technician, Warehouse Café 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900899" y="4935036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Technology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900899" y="4613743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Admin. Assistant </a:t>
            </a:r>
            <a:r>
              <a:rPr lang="en-US" sz="1100" dirty="0" smtClean="0">
                <a:solidFill>
                  <a:sysClr val="windowText" lastClr="000000"/>
                </a:solidFill>
              </a:rPr>
              <a:t>Technology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01637" y="5918591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Email Support Specialist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00899" y="6241405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Programmer Analyst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00899" y="5268359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Technical Support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01637" y="6570831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Technical Support Specialists (9)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00899" y="5598754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Help Desk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01637" y="6893764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Help Desk Specialists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900653" y="7230171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Telecommunications Support Spec.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836997" y="4607670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Admin. Assistant Transportation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36259" y="4937587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Transportation Data Analyst (2)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835521" y="5267504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Route Coordination Specialists (4)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834783" y="5597421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Safety and Training Specialists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834045" y="5927338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School Bus Operators - Regular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834044" y="6252426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School Bus Operators -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SPED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834043" y="6576934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Bus Attendant - SPED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834042" y="6897577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Para, Transportation Support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777945" y="4584455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Planning Technician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16117" y="2451073"/>
            <a:ext cx="2655577" cy="631527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Admin. Assistant Emergency &amp; Risk Management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716117" y="1798920"/>
            <a:ext cx="2682688" cy="611205"/>
          </a:xfrm>
          <a:prstGeom prst="rect">
            <a:avLst/>
          </a:prstGeom>
          <a:solidFill>
            <a:srgbClr val="A2C2E8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Executive Director of </a:t>
            </a:r>
            <a:b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Emergency &amp; Risk Management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31020" y="902046"/>
            <a:ext cx="2800990" cy="61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Chief of Staff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0489474" y="1782875"/>
            <a:ext cx="0" cy="8077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0814767" y="1515403"/>
            <a:ext cx="2655577" cy="631527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Operations Specialist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0489474" y="2590642"/>
            <a:ext cx="278238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0814767" y="2251694"/>
            <a:ext cx="2655577" cy="631527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Office Manager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12777945" y="4932051"/>
            <a:ext cx="2461723" cy="308243"/>
          </a:xfrm>
          <a:prstGeom prst="rect">
            <a:avLst/>
          </a:prstGeom>
          <a:solidFill>
            <a:srgbClr val="ABC8E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Director of Print Shop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2777207" y="5261968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Bindery Clerk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2776469" y="5591885"/>
            <a:ext cx="2461723" cy="35679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Graphics and Desktop Publishing Specialist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2776468" y="5994491"/>
            <a:ext cx="2461723" cy="308243"/>
          </a:xfrm>
          <a:prstGeom prst="rect">
            <a:avLst/>
          </a:prstGeom>
          <a:solidFill>
            <a:srgbClr val="DDE9F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Pressman (2)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/>
              <a:t>Proposed Organizational Structure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FCDE04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2">
                    <a:lumMod val="50000"/>
                  </a:schemeClr>
                </a:solidFill>
              </a:rPr>
              <a:t>ACHIEVEMENT AND ACCOUNTABILITY</a:t>
            </a:r>
            <a:endParaRPr lang="en-US" sz="1800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858662"/>
            <a:ext cx="16250784" cy="275813"/>
          </a:xfrm>
          <a:prstGeom prst="rect">
            <a:avLst/>
          </a:prstGeom>
          <a:solidFill>
            <a:srgbClr val="FCDE04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2">
                    <a:lumMod val="50000"/>
                  </a:schemeClr>
                </a:solidFill>
              </a:rPr>
              <a:t>ACHIEVEMENT AND ACCOUNTABILITY</a:t>
            </a:r>
            <a:endParaRPr lang="en-US" sz="1800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6367" y="837757"/>
            <a:ext cx="14507320" cy="6437273"/>
            <a:chOff x="865609" y="792568"/>
            <a:chExt cx="14507320" cy="6437273"/>
          </a:xfrm>
        </p:grpSpPr>
        <p:sp>
          <p:nvSpPr>
            <p:cNvPr id="85" name="Rectangle 84"/>
            <p:cNvSpPr/>
            <p:nvPr/>
          </p:nvSpPr>
          <p:spPr>
            <a:xfrm>
              <a:off x="13229522" y="6640740"/>
              <a:ext cx="2143404" cy="589101"/>
            </a:xfrm>
            <a:prstGeom prst="rect">
              <a:avLst/>
            </a:prstGeom>
            <a:solidFill>
              <a:srgbClr val="FEF6B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spcCol="0" rtlCol="0" anchor="ctr"/>
            <a:lstStyle/>
            <a:p>
              <a:pPr algn="ctr"/>
              <a:r>
                <a:rPr lang="en-US" sz="1300" dirty="0" smtClean="0">
                  <a:solidFill>
                    <a:sysClr val="windowText" lastClr="000000"/>
                  </a:solidFill>
                </a:rPr>
                <a:t>Title I &amp; IDEA </a:t>
              </a:r>
              <a:br>
                <a:rPr lang="en-US" sz="1300" dirty="0" smtClean="0">
                  <a:solidFill>
                    <a:sysClr val="windowText" lastClr="000000"/>
                  </a:solidFill>
                </a:rPr>
              </a:br>
              <a:r>
                <a:rPr lang="en-US" sz="1300" dirty="0" smtClean="0">
                  <a:solidFill>
                    <a:sysClr val="windowText" lastClr="000000"/>
                  </a:solidFill>
                </a:rPr>
                <a:t>Budget Analyst (4)</a:t>
              </a:r>
              <a:endParaRPr lang="en-US" sz="13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65609" y="792568"/>
              <a:ext cx="14507320" cy="6324664"/>
              <a:chOff x="521286" y="902046"/>
              <a:chExt cx="15149646" cy="720789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9392861" y="2880827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4217658" y="2881242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9480196" y="2113202"/>
                <a:ext cx="26868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8096237" y="1404915"/>
                <a:ext cx="0" cy="4136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1640440" y="2881242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ectangle 192"/>
              <p:cNvSpPr/>
              <p:nvPr/>
            </p:nvSpPr>
            <p:spPr>
              <a:xfrm>
                <a:off x="6731020" y="1799837"/>
                <a:ext cx="2800990" cy="611205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 smtClean="0">
                    <a:solidFill>
                      <a:sysClr val="windowText" lastClr="000000"/>
                    </a:solidFill>
                  </a:rPr>
                  <a:t>Chief Achievement and Accountability Officer</a:t>
                </a:r>
                <a:endParaRPr lang="en-US" sz="13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9957116" y="1766058"/>
                <a:ext cx="2461723" cy="631527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Office Manager</a:t>
                </a:r>
              </a:p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Administrative Assistants (3)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40440" y="2881242"/>
                <a:ext cx="129192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522077" y="3693613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Data Management Specialist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22078" y="3071755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 smtClean="0">
                    <a:solidFill>
                      <a:sysClr val="windowText" lastClr="000000"/>
                    </a:solidFill>
                    <a:latin typeface="+mj-lt"/>
                  </a:rPr>
                  <a:t>Executive Director of Testing and Accountability</a:t>
                </a:r>
                <a:endParaRPr lang="en-US" sz="1300" b="1" dirty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22078" y="4334709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State Testing Specialist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22076" y="4975804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SPED Testing Specialist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075" y="5616900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Assessment Technician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22074" y="6257995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SIS Help Desk Technician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21286" y="7512122"/>
                <a:ext cx="2239100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Development Specialist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22078" y="6890468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SIS Training &amp; Compliance Specialist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104187" y="3066710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 smtClean="0">
                    <a:solidFill>
                      <a:sysClr val="windowText" lastClr="000000"/>
                    </a:solidFill>
                    <a:latin typeface="+mj-lt"/>
                  </a:rPr>
                  <a:t>Executive Director of Principal Performance</a:t>
                </a:r>
                <a:endParaRPr lang="en-US" sz="1300" b="1" dirty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686296" y="3084829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>
                    <a:solidFill>
                      <a:sysClr val="windowText" lastClr="000000"/>
                    </a:solidFill>
                  </a:rPr>
                  <a:t>Executive Director of Principal Performance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268405" y="3076360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>
                    <a:solidFill>
                      <a:sysClr val="windowText" lastClr="000000"/>
                    </a:solidFill>
                  </a:rPr>
                  <a:t>Executive Director of Principal Performance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850514" y="3077110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>
                    <a:solidFill>
                      <a:sysClr val="windowText" lastClr="000000"/>
                    </a:solidFill>
                  </a:rPr>
                  <a:t>Executive Director of Principal Performance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3432623" y="3084828"/>
                <a:ext cx="2238308" cy="578579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>
                    <a:solidFill>
                      <a:sysClr val="windowText" lastClr="000000"/>
                    </a:solidFill>
                  </a:rPr>
                  <a:t>Executive Director of </a:t>
                </a:r>
                <a:r>
                  <a:rPr lang="en-US" sz="1300" b="1" dirty="0" smtClean="0">
                    <a:solidFill>
                      <a:sysClr val="windowText" lastClr="000000"/>
                    </a:solidFill>
                  </a:rPr>
                  <a:t>Grants &amp; Federal Programs</a:t>
                </a:r>
                <a:endParaRPr lang="en-US" sz="13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3432623" y="3725971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Director of Federal Compliance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432624" y="4367067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Auxiliary Grants Specialists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3432622" y="5008162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Non-public Clerk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3432621" y="5649258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Title I Clerk (2)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3432620" y="6290353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Grants Specialists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3432621" y="6931448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Auxiliary Grants Clerk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016245" y="4868027"/>
                <a:ext cx="2230539" cy="705593"/>
              </a:xfrm>
              <a:prstGeom prst="rect">
                <a:avLst/>
              </a:prstGeom>
              <a:solidFill>
                <a:srgbClr val="FCDE04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b="1" dirty="0" smtClean="0">
                    <a:solidFill>
                      <a:sysClr val="windowText" lastClr="000000"/>
                    </a:solidFill>
                  </a:rPr>
                  <a:t>Data/Instructional Performance Management Specialist (2)</a:t>
                </a:r>
                <a:endParaRPr lang="en-US" sz="1300" b="1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14559716" y="2880827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6808458" y="2871177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11968421" y="2877948"/>
                <a:ext cx="0" cy="2136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3092619" y="3677980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School Leaders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689304" y="3693613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School Leaders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265081" y="3677980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School Leaders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0848852" y="3694904"/>
                <a:ext cx="2238308" cy="597816"/>
              </a:xfrm>
              <a:prstGeom prst="rect">
                <a:avLst/>
              </a:prstGeom>
              <a:solidFill>
                <a:srgbClr val="FEF6BA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300" dirty="0" smtClean="0">
                    <a:solidFill>
                      <a:sysClr val="windowText" lastClr="000000"/>
                    </a:solidFill>
                  </a:rPr>
                  <a:t>School Leaders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731020" y="902046"/>
                <a:ext cx="2800990" cy="6112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789" tIns="60894" rIns="121789" bIns="60894" spcCol="0" rtlCol="0" anchor="ctr"/>
              <a:lstStyle/>
              <a:p>
                <a:pPr algn="ctr"/>
                <a:r>
                  <a:rPr lang="en-US" sz="1800" b="1" dirty="0" smtClean="0">
                    <a:solidFill>
                      <a:schemeClr val="tx1"/>
                    </a:solidFill>
                  </a:rPr>
                  <a:t>Chief of Staff</a:t>
                </a: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3229519" y="7308058"/>
            <a:ext cx="2143404" cy="589101"/>
          </a:xfrm>
          <a:prstGeom prst="rect">
            <a:avLst/>
          </a:prstGeom>
          <a:solidFill>
            <a:srgbClr val="FEF6B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Manager</a:t>
            </a:r>
          </a:p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 </a:t>
            </a:r>
            <a:r>
              <a:rPr lang="en-US" sz="1300" dirty="0">
                <a:solidFill>
                  <a:sysClr val="windowText" lastClr="000000"/>
                </a:solidFill>
              </a:rPr>
              <a:t>21st </a:t>
            </a:r>
            <a:r>
              <a:rPr lang="en-US" sz="1300" dirty="0" smtClean="0">
                <a:solidFill>
                  <a:sysClr val="windowText" lastClr="000000"/>
                </a:solidFill>
              </a:rPr>
              <a:t>Century Grant</a:t>
            </a:r>
            <a:endParaRPr lang="en-US" sz="13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8305800" y="2013454"/>
            <a:ext cx="38252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483896" y="2492330"/>
            <a:ext cx="0" cy="5528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22929" y="2492330"/>
            <a:ext cx="0" cy="8612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4" idx="0"/>
          </p:cNvCxnSpPr>
          <p:nvPr/>
        </p:nvCxnSpPr>
        <p:spPr>
          <a:xfrm flipV="1">
            <a:off x="8121466" y="902046"/>
            <a:ext cx="10049" cy="27959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6731020" y="1707853"/>
            <a:ext cx="2800990" cy="611205"/>
          </a:xfrm>
          <a:prstGeom prst="rect">
            <a:avLst/>
          </a:prstGeom>
          <a:solidFill>
            <a:srgbClr val="C3D69B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Chief Student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Support Officer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731020" y="902046"/>
            <a:ext cx="2800990" cy="61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Chief of Staff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22929" y="2492330"/>
            <a:ext cx="111630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95B8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SUPPORT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8879016"/>
            <a:ext cx="16238538" cy="296831"/>
          </a:xfrm>
          <a:prstGeom prst="rect">
            <a:avLst/>
          </a:prstGeom>
          <a:solidFill>
            <a:srgbClr val="95B85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SUPPORT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46503"/>
              </p:ext>
            </p:extLst>
          </p:nvPr>
        </p:nvGraphicFramePr>
        <p:xfrm>
          <a:off x="1190185" y="3295433"/>
          <a:ext cx="323008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080"/>
              </a:tblGrid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Admin. Assistant Special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Itinerant Teachers, Adaptive P.E.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Itinerant Teacher, Visually Impaired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Assistive Technology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Specialist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Pupil Appraisal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Speech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&amp; Hearing Coordinator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Speech Pathologists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marL="0" marR="0" indent="0" algn="ctr" defTabSz="608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Speech Pathologists, Non-public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Itin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Teachers, Hearing Impaired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Educational Audiologists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Coordinator, Child Search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Psychologist,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Child Search, P/T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Speech Pathologists, Child Search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Psychologists; Psychologist Interns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Educational Diagnosticians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Compliance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Coordinator, Compliance &amp;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Discipline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FAPE/LRE &amp; IEP Specialists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58287"/>
              </p:ext>
            </p:extLst>
          </p:nvPr>
        </p:nvGraphicFramePr>
        <p:xfrm>
          <a:off x="6517599" y="3313816"/>
          <a:ext cx="3227832" cy="347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832"/>
              </a:tblGrid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Admin. Assistant Health &amp; Social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Health Services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Nurses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Nurses, SBHCs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Nurse Practitioners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SBHC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Receptionists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marL="0" marR="0" indent="0" algn="ctr" defTabSz="608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SBHC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Workers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Family &amp; Social Services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Case Manager,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Homeless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Physical Therapists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Occupational Therapists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59531"/>
              </p:ext>
            </p:extLst>
          </p:nvPr>
        </p:nvGraphicFramePr>
        <p:xfrm>
          <a:off x="11861980" y="3302131"/>
          <a:ext cx="3227832" cy="249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832"/>
              </a:tblGrid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Hearing Officers (3)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Coordinator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Vocational Programs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Coordinator of PBIS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Coordinator of 504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LSSI Grant Facilitator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Safety &amp; Discipline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P.E.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&amp; Athletics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11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Early Childhood Education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143" name="Rectangle 142"/>
          <p:cNvSpPr/>
          <p:nvPr/>
        </p:nvSpPr>
        <p:spPr>
          <a:xfrm>
            <a:off x="6517599" y="2749758"/>
            <a:ext cx="3227831" cy="590881"/>
          </a:xfrm>
          <a:prstGeom prst="rect">
            <a:avLst/>
          </a:prstGeom>
          <a:solidFill>
            <a:srgbClr val="C3D69B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Executive Director of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Health &amp; Social Services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0185" y="2699481"/>
            <a:ext cx="3230080" cy="590881"/>
          </a:xfrm>
          <a:prstGeom prst="rect">
            <a:avLst/>
          </a:prstGeom>
          <a:solidFill>
            <a:srgbClr val="C3D69B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Executive Director of</a:t>
            </a:r>
            <a:b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Special Education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61980" y="2699480"/>
            <a:ext cx="3227831" cy="590881"/>
          </a:xfrm>
          <a:prstGeom prst="rect">
            <a:avLst/>
          </a:prstGeom>
          <a:solidFill>
            <a:srgbClr val="C3D69B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Executive Director of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Special Programs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57116" y="1697691"/>
            <a:ext cx="2461723" cy="631527"/>
          </a:xfrm>
          <a:prstGeom prst="rect">
            <a:avLst/>
          </a:prstGeom>
          <a:solidFill>
            <a:srgbClr val="D7E3B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Office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Manager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165011" y="2113202"/>
            <a:ext cx="38252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185404" y="1482706"/>
            <a:ext cx="1" cy="16451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603151" y="3127882"/>
            <a:ext cx="0" cy="7065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647826" y="3116397"/>
            <a:ext cx="4610" cy="93975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876114" y="3444948"/>
            <a:ext cx="3626320" cy="611205"/>
          </a:xfrm>
          <a:prstGeom prst="rect">
            <a:avLst/>
          </a:prstGeom>
          <a:solidFill>
            <a:srgbClr val="EECFC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Executive Director of </a:t>
            </a:r>
          </a:p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Budgets and Accounting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47826" y="3115992"/>
            <a:ext cx="495993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D99694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8879016"/>
            <a:ext cx="16238538" cy="296831"/>
          </a:xfrm>
          <a:prstGeom prst="rect">
            <a:avLst/>
          </a:prstGeom>
          <a:solidFill>
            <a:srgbClr val="D99694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24426"/>
              </p:ext>
            </p:extLst>
          </p:nvPr>
        </p:nvGraphicFramePr>
        <p:xfrm>
          <a:off x="3876114" y="4154523"/>
          <a:ext cx="3626320" cy="4656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320"/>
              </a:tblGrid>
              <a:tr h="51404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Administrative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Assistant, Budget and Accounting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Assistant Controller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Accountants (3)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System Analyst 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General Fund Analyst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Activities Account Clerk (1)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Account Clerk Floater (1)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Inventory Control Specialist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Community Program Technician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 of Accounts Payable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CE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Accounts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Payable Clerks (4)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marL="0" marR="0" indent="0" algn="ctr" defTabSz="6089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Purchasing and Procurement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CE"/>
                    </a:solidFill>
                  </a:tcPr>
                </a:tc>
              </a:tr>
              <a:tr h="3735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Textbook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Buyer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9480196" y="2113202"/>
            <a:ext cx="268686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1020" y="1799837"/>
            <a:ext cx="2800990" cy="611205"/>
          </a:xfrm>
          <a:prstGeom prst="rect">
            <a:avLst/>
          </a:prstGeom>
          <a:solidFill>
            <a:srgbClr val="D99694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ysClr val="windowText" lastClr="000000"/>
                </a:solidFill>
              </a:rPr>
              <a:t>Chief Financial Officer</a:t>
            </a:r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57116" y="1766058"/>
            <a:ext cx="2461723" cy="631527"/>
          </a:xfrm>
          <a:prstGeom prst="rect">
            <a:avLst/>
          </a:prstGeom>
          <a:solidFill>
            <a:srgbClr val="EECFC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School Account Auditor</a:t>
            </a:r>
            <a:br>
              <a:rPr lang="en-US" sz="1300" dirty="0" smtClean="0">
                <a:solidFill>
                  <a:sysClr val="windowText" lastClr="000000"/>
                </a:solidFill>
              </a:rPr>
            </a:br>
            <a:r>
              <a:rPr lang="en-US" sz="1300" dirty="0" smtClean="0">
                <a:solidFill>
                  <a:sysClr val="windowText" lastClr="000000"/>
                </a:solidFill>
              </a:rPr>
              <a:t>(Internal) (2)</a:t>
            </a:r>
            <a:endParaRPr lang="en-US" sz="13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1020" y="902046"/>
            <a:ext cx="2800990" cy="61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</a:rPr>
              <a:t>Chief of Staff</a:t>
            </a:r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53153" y="3427024"/>
            <a:ext cx="3626320" cy="611205"/>
          </a:xfrm>
          <a:prstGeom prst="rect">
            <a:avLst/>
          </a:prstGeom>
          <a:solidFill>
            <a:srgbClr val="EECFC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Executive Director of </a:t>
            </a:r>
          </a:p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Payroll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04993"/>
              </p:ext>
            </p:extLst>
          </p:nvPr>
        </p:nvGraphicFramePr>
        <p:xfrm>
          <a:off x="8753153" y="4136599"/>
          <a:ext cx="3626320" cy="73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320"/>
              </a:tblGrid>
              <a:tr h="3553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Payroll and Benefits Clerk 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Benefits Technician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3728447" y="1804340"/>
            <a:ext cx="2461723" cy="631527"/>
          </a:xfrm>
          <a:prstGeom prst="rect">
            <a:avLst/>
          </a:prstGeom>
          <a:solidFill>
            <a:srgbClr val="EECFC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Office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Manager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10698480" y="3889757"/>
            <a:ext cx="0" cy="9575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2420748" y="2795694"/>
            <a:ext cx="11264" cy="11125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57752" y="2090448"/>
            <a:ext cx="72694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118963" y="3893677"/>
            <a:ext cx="0" cy="7402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010093" y="3889757"/>
            <a:ext cx="0" cy="9575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04838" y="3928948"/>
            <a:ext cx="0" cy="7402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237105" y="2780432"/>
            <a:ext cx="1" cy="19288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21466" y="1283812"/>
            <a:ext cx="0" cy="15143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75220" y="4560164"/>
            <a:ext cx="2461723" cy="611205"/>
          </a:xfrm>
          <a:prstGeom prst="rect">
            <a:avLst/>
          </a:prstGeom>
          <a:solidFill>
            <a:srgbClr val="D0C6DC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+mj-lt"/>
              </a:rPr>
              <a:t>Director of Support Performance &amp; Professional Accountability</a:t>
            </a:r>
            <a:endParaRPr lang="en-US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006244" y="4556277"/>
            <a:ext cx="2461723" cy="611205"/>
          </a:xfrm>
          <a:prstGeom prst="rect">
            <a:avLst/>
          </a:prstGeom>
          <a:solidFill>
            <a:srgbClr val="D0C6DC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Director of Workers’ Compensation &amp; Leaves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900658" y="4566439"/>
            <a:ext cx="2461723" cy="611205"/>
          </a:xfrm>
          <a:prstGeom prst="rect">
            <a:avLst/>
          </a:prstGeom>
          <a:solidFill>
            <a:srgbClr val="D0C6DC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Director of 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Recruitment &amp; Selection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2777946" y="4530875"/>
            <a:ext cx="2461723" cy="611205"/>
          </a:xfrm>
          <a:prstGeom prst="rect">
            <a:avLst/>
          </a:prstGeom>
          <a:solidFill>
            <a:srgbClr val="D0C6DC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Director of Personnel Services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18774" y="1789581"/>
            <a:ext cx="2800990" cy="611205"/>
          </a:xfrm>
          <a:prstGeom prst="rect">
            <a:avLst/>
          </a:prstGeom>
          <a:solidFill>
            <a:srgbClr val="B3A2C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Chief Human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Resource Officer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9839302" y="4551199"/>
            <a:ext cx="2461723" cy="611205"/>
          </a:xfrm>
          <a:prstGeom prst="rect">
            <a:avLst/>
          </a:prstGeom>
          <a:solidFill>
            <a:srgbClr val="D0C6DC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Director of Benefits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2131113" y="287494"/>
            <a:ext cx="11976312" cy="9134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1C47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r>
              <a:rPr lang="en-US" sz="3200" dirty="0" smtClean="0"/>
              <a:t>Proposed Organizational Structure</a:t>
            </a:r>
            <a:endParaRPr lang="en-US" sz="3200" dirty="0"/>
          </a:p>
        </p:txBody>
      </p:sp>
      <p:sp>
        <p:nvSpPr>
          <p:cNvPr id="209" name="Rectangle 208"/>
          <p:cNvSpPr/>
          <p:nvPr/>
        </p:nvSpPr>
        <p:spPr>
          <a:xfrm>
            <a:off x="0" y="5731"/>
            <a:ext cx="16238538" cy="296831"/>
          </a:xfrm>
          <a:prstGeom prst="rect">
            <a:avLst/>
          </a:prstGeom>
          <a:solidFill>
            <a:srgbClr val="B3A2C7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8879016"/>
            <a:ext cx="16238538" cy="296831"/>
          </a:xfrm>
          <a:prstGeom prst="rect">
            <a:avLst/>
          </a:prstGeom>
          <a:solidFill>
            <a:srgbClr val="B3A2C7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</a:t>
            </a:r>
            <a:endParaRPr lang="en-US" sz="1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1020" y="902046"/>
            <a:ext cx="2800990" cy="61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</a:rPr>
              <a:t>Chief of Staff</a:t>
            </a:r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9979" y="5905986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Support Performance Specialist (3)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4053" y="5231730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Workers’ Compensation &amp; Leaves Technician (2)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0658" y="5229863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Administrative Assistant /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+mj-lt"/>
              </a:rPr>
              <a:t>AppliTrak</a:t>
            </a:r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 Manager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90604" y="6545978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Recruitment &amp; Staffing Specialist (4)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90604" y="7209402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Certification Specialist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00658" y="5879726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Staffing / Planning Technician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47092" y="5211221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Insurance Technician (3)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44489" y="5876512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Retirement Technician (3)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85755" y="5195012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Administrative Assistant Personnel Services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83152" y="5860303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Employment Technician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(4)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80549" y="6525594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Human Resource Technician</a:t>
            </a:r>
            <a:br>
              <a:rPr lang="en-US" sz="1400" dirty="0" smtClean="0">
                <a:solidFill>
                  <a:sysClr val="windowText" lastClr="000000"/>
                </a:solidFill>
                <a:latin typeface="+mj-lt"/>
              </a:rPr>
            </a:br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Sub / Quick Pay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23070" y="3036113"/>
            <a:ext cx="2863113" cy="611205"/>
          </a:xfrm>
          <a:prstGeom prst="rect">
            <a:avLst/>
          </a:prstGeom>
          <a:solidFill>
            <a:srgbClr val="7D619F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Executive Director of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Performance Management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917468" y="3018891"/>
            <a:ext cx="2872349" cy="611205"/>
          </a:xfrm>
          <a:prstGeom prst="rect">
            <a:avLst/>
          </a:prstGeom>
          <a:solidFill>
            <a:srgbClr val="7D619F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Executive Director of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Employee Services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777945" y="7190958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Fingerprinting Technician 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70373" y="5237632"/>
            <a:ext cx="2461723" cy="611205"/>
          </a:xfrm>
          <a:prstGeom prst="rect">
            <a:avLst/>
          </a:prstGeom>
          <a:solidFill>
            <a:srgbClr val="E7E2EE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  <a:latin typeface="+mj-lt"/>
              </a:rPr>
              <a:t>Support Performance Technician</a:t>
            </a:r>
            <a:endParaRPr lang="en-US" sz="14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293614" y="3908256"/>
            <a:ext cx="5825349" cy="164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698480" y="3889757"/>
            <a:ext cx="3310326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96029" y="1742643"/>
            <a:ext cx="2461723" cy="350710"/>
          </a:xfrm>
          <a:prstGeom prst="rect">
            <a:avLst/>
          </a:prstGeom>
          <a:solidFill>
            <a:srgbClr val="E7E2E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West bank Receptionist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96029" y="2093353"/>
            <a:ext cx="2461723" cy="350710"/>
          </a:xfrm>
          <a:prstGeom prst="rect">
            <a:avLst/>
          </a:prstGeom>
          <a:solidFill>
            <a:srgbClr val="E7E2E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East bank Receptionist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1526531" y="1725534"/>
            <a:ext cx="2461723" cy="350710"/>
          </a:xfrm>
          <a:prstGeom prst="rect">
            <a:avLst/>
          </a:prstGeom>
          <a:solidFill>
            <a:srgbClr val="E7E2E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Office Manager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1526531" y="2076244"/>
            <a:ext cx="2461723" cy="350710"/>
          </a:xfrm>
          <a:prstGeom prst="rect">
            <a:avLst/>
          </a:prstGeom>
          <a:solidFill>
            <a:srgbClr val="E7E2E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spcCol="0" rtlCol="0" anchor="ctr"/>
          <a:lstStyle/>
          <a:p>
            <a:pPr algn="ctr"/>
            <a:r>
              <a:rPr lang="en-US" sz="1300" dirty="0" smtClean="0">
                <a:solidFill>
                  <a:sysClr val="windowText" lastClr="000000"/>
                </a:solidFill>
              </a:rPr>
              <a:t>HR Receptionist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85" y="8060367"/>
            <a:ext cx="940915" cy="734895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5256759" y="2789487"/>
            <a:ext cx="7175253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JPPSS">
      <a:dk1>
        <a:srgbClr val="004080"/>
      </a:dk1>
      <a:lt1>
        <a:srgbClr val="FFFFFF"/>
      </a:lt1>
      <a:dk2>
        <a:srgbClr val="004080"/>
      </a:dk2>
      <a:lt2>
        <a:srgbClr val="E3E5F4"/>
      </a:lt2>
      <a:accent1>
        <a:srgbClr val="FBC812"/>
      </a:accent1>
      <a:accent2>
        <a:srgbClr val="004080"/>
      </a:accent2>
      <a:accent3>
        <a:srgbClr val="E3E5F4"/>
      </a:accent3>
      <a:accent4>
        <a:srgbClr val="007AF2"/>
      </a:accent4>
      <a:accent5>
        <a:srgbClr val="8F87E8"/>
      </a:accent5>
      <a:accent6>
        <a:srgbClr val="FB801E"/>
      </a:accent6>
      <a:hlink>
        <a:srgbClr val="004080"/>
      </a:hlink>
      <a:folHlink>
        <a:srgbClr val="004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1036</Words>
  <Application>Microsoft Office PowerPoint</Application>
  <PresentationFormat>Custom</PresentationFormat>
  <Paragraphs>279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JEFFERSON PARISH PUBLIC  SCHOOL SYSTEM: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Goss;Tyler Mallet;Germain Gilson</dc:creator>
  <cp:lastModifiedBy>Owner</cp:lastModifiedBy>
  <cp:revision>91</cp:revision>
  <cp:lastPrinted>2015-05-26T12:31:01Z</cp:lastPrinted>
  <dcterms:created xsi:type="dcterms:W3CDTF">2015-05-16T01:26:26Z</dcterms:created>
  <dcterms:modified xsi:type="dcterms:W3CDTF">2015-06-01T16:53:21Z</dcterms:modified>
</cp:coreProperties>
</file>