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7" r:id="rId1"/>
  </p:sldMasterIdLst>
  <p:sldIdLst>
    <p:sldId id="256" r:id="rId2"/>
    <p:sldId id="257" r:id="rId3"/>
    <p:sldId id="258" r:id="rId4"/>
    <p:sldId id="263" r:id="rId5"/>
    <p:sldId id="276" r:id="rId6"/>
    <p:sldId id="277" r:id="rId7"/>
    <p:sldId id="278" r:id="rId8"/>
    <p:sldId id="279" r:id="rId9"/>
    <p:sldId id="259" r:id="rId10"/>
    <p:sldId id="260" r:id="rId11"/>
    <p:sldId id="261" r:id="rId12"/>
    <p:sldId id="262" r:id="rId13"/>
    <p:sldId id="273" r:id="rId14"/>
    <p:sldId id="275" r:id="rId15"/>
    <p:sldId id="274" r:id="rId16"/>
    <p:sldId id="266" r:id="rId17"/>
    <p:sldId id="269" r:id="rId18"/>
    <p:sldId id="270" r:id="rId19"/>
    <p:sldId id="271" r:id="rId20"/>
    <p:sldId id="280" r:id="rId21"/>
    <p:sldId id="281" r:id="rId22"/>
    <p:sldId id="282" r:id="rId23"/>
    <p:sldId id="27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88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3776" y="3776472"/>
            <a:ext cx="7196328" cy="1470025"/>
          </a:xfrm>
        </p:spPr>
        <p:txBody>
          <a:bodyPr vert="horz" lIns="91440" tIns="45720" rIns="91440" bIns="45720" rtlCol="0" anchor="b" anchorCtr="0">
            <a:noAutofit/>
          </a:bodyPr>
          <a:lstStyle>
            <a:lvl1pPr algn="l"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93776" y="5257800"/>
            <a:ext cx="7196328" cy="987552"/>
          </a:xfrm>
        </p:spPr>
        <p:txBody>
          <a:bodyPr vert="horz" lIns="91440" tIns="45720" rIns="91440" bIns="45720" rtlCol="0" anchor="t" anchorCtr="0">
            <a:noAutofit/>
          </a:bodyPr>
          <a:lstStyle>
            <a:lvl1pPr marL="0" indent="0" algn="l" defTabSz="914400" rtl="0" eaLnBrk="1" latinLnBrk="0" hangingPunct="1">
              <a:spcBef>
                <a:spcPct val="0"/>
              </a:spcBef>
              <a:buFont typeface="Wingdings 2" pitchFamily="18" charset="2"/>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4/19/16</a:t>
            </a:fld>
            <a:endParaRPr lang="en-US"/>
          </a:p>
        </p:txBody>
      </p:sp>
      <p:sp>
        <p:nvSpPr>
          <p:cNvPr id="5" name="Footer Placeholder 4"/>
          <p:cNvSpPr>
            <a:spLocks noGrp="1"/>
          </p:cNvSpPr>
          <p:nvPr>
            <p:ph type="ftr" sz="quarter" idx="11"/>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4267200"/>
            <a:ext cx="7612063" cy="1100138"/>
          </a:xfrm>
        </p:spPr>
        <p:txBody>
          <a:bodyPr anchor="b"/>
          <a:lstStyle>
            <a:lvl1pPr algn="ctr">
              <a:defRPr sz="4400" b="0">
                <a:solidFill>
                  <a:schemeClr val="bg1"/>
                </a:solidFill>
                <a:effectLst>
                  <a:outerShdw blurRad="63500" dist="50800" dir="2700000" algn="tl" rotWithShape="0">
                    <a:prstClr val="black">
                      <a:alpha val="50000"/>
                    </a:prstClr>
                  </a:outerShdw>
                </a:effectLst>
              </a:defRPr>
            </a:lvl1pPr>
          </a:lstStyle>
          <a:p>
            <a:r>
              <a:rPr lang="en-US" smtClean="0"/>
              <a:t>Click to edit Master title style</a:t>
            </a:r>
            <a:endParaRPr/>
          </a:p>
        </p:txBody>
      </p:sp>
      <p:sp>
        <p:nvSpPr>
          <p:cNvPr id="3" name="Picture Placeholder 2"/>
          <p:cNvSpPr>
            <a:spLocks noGrp="1"/>
          </p:cNvSpPr>
          <p:nvPr>
            <p:ph type="pic" idx="1"/>
          </p:nvPr>
        </p:nvSpPr>
        <p:spPr>
          <a:xfrm rot="21414040">
            <a:off x="1779080" y="450465"/>
            <a:ext cx="5486400" cy="3626214"/>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vert="horz" lIns="91440" tIns="45720" rIns="91440" bIns="45720" rtlCol="0">
            <a:normAutofit/>
          </a:bodyPr>
          <a:lstStyle>
            <a:lvl1pPr marL="342900" indent="-342900" algn="l" defTabSz="914400" rtl="0" eaLnBrk="1" latinLnBrk="0" hangingPunct="1">
              <a:spcBef>
                <a:spcPts val="2000"/>
              </a:spcBef>
              <a:buFont typeface="Wingdings 2" pitchFamily="18" charset="2"/>
              <a:buNone/>
              <a:defRPr sz="1800" kern="1200">
                <a:solidFill>
                  <a:schemeClr val="bg1"/>
                </a:solidFill>
                <a:effectLst>
                  <a:outerShdw blurRad="63500" dist="50800" dir="2700000" algn="tl" rotWithShape="0">
                    <a:prstClr val="black">
                      <a:alpha val="5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765175" y="5443538"/>
            <a:ext cx="7612063" cy="804862"/>
          </a:xfrm>
        </p:spPr>
        <p:txBody>
          <a:bodyPr>
            <a:normAutofit/>
          </a:bodyPr>
          <a:lstStyle>
            <a:lvl1pPr marL="0" indent="0" algn="ctr">
              <a:spcBef>
                <a:spcPts val="300"/>
              </a:spcBef>
              <a:buNone/>
              <a:defRPr sz="1800">
                <a:effectLst>
                  <a:outerShdw blurRad="63500" dist="50800" dir="2700000" algn="tl" rotWithShape="0">
                    <a:prstClr val="black">
                      <a:alpha val="50000"/>
                    </a:prstClr>
                  </a:outerShdw>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CEC41E-48BD-4881-B6FF-D82EEBBCD904}" type="datetimeFigureOut">
              <a:rPr lang="en-US" smtClean="0"/>
              <a:t>4/19/16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4/19/16</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459A5F39-4CE7-434C-A5CB-50A363451602}" type="slidenum">
              <a:rPr lang="en-US" smtClean="0"/>
              <a:t>‹#›</a:t>
            </a:fld>
            <a:endParaRPr lang="en-US"/>
          </a:p>
        </p:txBody>
      </p:sp>
      <p:sp>
        <p:nvSpPr>
          <p:cNvPr id="9" name="Picture Placeholder 7"/>
          <p:cNvSpPr>
            <a:spLocks noGrp="1"/>
          </p:cNvSpPr>
          <p:nvPr>
            <p:ph type="pic" sz="quarter" idx="14"/>
          </p:nvPr>
        </p:nvSpPr>
        <p:spPr>
          <a:xfrm rot="307655">
            <a:off x="4082874" y="3187732"/>
            <a:ext cx="4141140" cy="2881378"/>
          </a:xfrm>
          <a:solidFill>
            <a:srgbClr val="FFFFFF">
              <a:shade val="85000"/>
            </a:srgbClr>
          </a:solidFill>
          <a:ln w="38100" cap="sq">
            <a:solidFill>
              <a:srgbClr val="FDFDFD"/>
            </a:solidFill>
            <a:miter lim="800000"/>
          </a:ln>
          <a:effectLst>
            <a:outerShdw blurRad="88900" dist="25400" dir="72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Drag picture to placeholder or click icon to add</a:t>
            </a:r>
            <a:endParaRPr/>
          </a:p>
        </p:txBody>
      </p:sp>
      <p:sp>
        <p:nvSpPr>
          <p:cNvPr id="8" name="Picture Placeholder 7"/>
          <p:cNvSpPr>
            <a:spLocks noGrp="1"/>
          </p:cNvSpPr>
          <p:nvPr>
            <p:ph type="pic" sz="quarter" idx="13"/>
          </p:nvPr>
        </p:nvSpPr>
        <p:spPr>
          <a:xfrm rot="21414752">
            <a:off x="4623469" y="338031"/>
            <a:ext cx="4141140" cy="2881378"/>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4/19/16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457200"/>
            <a:ext cx="1497106" cy="581025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96888" y="457200"/>
            <a:ext cx="6513511" cy="581025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4/19/16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4/19/16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6889" y="3774328"/>
            <a:ext cx="7199311" cy="1470025"/>
          </a:xfrm>
        </p:spPr>
        <p:txBody>
          <a:bodyPr anchor="b" anchorCtr="0"/>
          <a:lstStyle>
            <a:lvl1pPr algn="l">
              <a:defRPr sz="4800"/>
            </a:lvl1pPr>
          </a:lstStyle>
          <a:p>
            <a:r>
              <a:rPr lang="en-US" smtClean="0"/>
              <a:t>Click to edit Master title style</a:t>
            </a:r>
            <a:endParaRPr/>
          </a:p>
        </p:txBody>
      </p:sp>
      <p:sp>
        <p:nvSpPr>
          <p:cNvPr id="3" name="Subtitle 2"/>
          <p:cNvSpPr>
            <a:spLocks noGrp="1"/>
          </p:cNvSpPr>
          <p:nvPr>
            <p:ph type="subTitle" idx="1"/>
          </p:nvPr>
        </p:nvSpPr>
        <p:spPr>
          <a:xfrm>
            <a:off x="496888" y="5257800"/>
            <a:ext cx="7199312" cy="990600"/>
          </a:xfrm>
        </p:spPr>
        <p:txBody>
          <a:bodyPr vert="horz" lIns="91440" tIns="45720" rIns="91440" bIns="45720" rtlCol="0" anchor="t" anchorCtr="0">
            <a:noAutofit/>
          </a:bodyPr>
          <a:lstStyle>
            <a:lvl1pPr marL="0" indent="0" algn="l"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4/19/16</a:t>
            </a:fld>
            <a:endParaRPr lang="en-US"/>
          </a:p>
        </p:txBody>
      </p:sp>
      <p:sp>
        <p:nvSpPr>
          <p:cNvPr id="5" name="Footer Placeholder 4"/>
          <p:cNvSpPr>
            <a:spLocks noGrp="1"/>
          </p:cNvSpPr>
          <p:nvPr>
            <p:ph type="ftr" sz="quarter" idx="11"/>
          </p:nvPr>
        </p:nvSpPr>
        <p:spPr/>
        <p:txBody>
          <a:bodyPr/>
          <a:lstStyle/>
          <a:p>
            <a:endParaRPr lang="en-US"/>
          </a:p>
        </p:txBody>
      </p:sp>
      <p:sp>
        <p:nvSpPr>
          <p:cNvPr id="8" name="Picture Placeholder 7"/>
          <p:cNvSpPr>
            <a:spLocks noGrp="1"/>
          </p:cNvSpPr>
          <p:nvPr>
            <p:ph type="pic" sz="quarter" idx="12"/>
          </p:nvPr>
        </p:nvSpPr>
        <p:spPr>
          <a:xfrm rot="504148">
            <a:off x="4493544" y="555043"/>
            <a:ext cx="4142460" cy="3085398"/>
          </a:xfrm>
          <a:solidFill>
            <a:srgbClr val="FFFFFF">
              <a:shade val="85000"/>
            </a:srgbClr>
          </a:solidFill>
          <a:ln w="38100" cap="sq">
            <a:solidFill>
              <a:srgbClr val="FDFDFD"/>
            </a:solidFill>
            <a:miter lim="800000"/>
          </a:ln>
          <a:effectLst>
            <a:outerShdw blurRad="57150" dist="37500" dir="7560000" sy="98000" kx="110000" ky="200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Drag picture to placeholder or click icon to add</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2236694"/>
            <a:ext cx="7612063"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65175" y="3617259"/>
            <a:ext cx="7612063" cy="1500187"/>
          </a:xfrm>
        </p:spPr>
        <p:txBody>
          <a:bodyPr vert="horz" lIns="91440" tIns="45720" rIns="91440" bIns="45720" rtlCol="0" anchor="t" anchorCtr="0">
            <a:noAutofit/>
          </a:bodyPr>
          <a:lstStyle>
            <a:lvl1pPr marL="0" indent="0" algn="ctr"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CEC41E-48BD-4881-B6FF-D82EEBBCD904}" type="datetimeFigureOut">
              <a:rPr lang="en-US" smtClean="0"/>
              <a:t>4/19/16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p>
            <a:r>
              <a:rPr lang="en-US" smtClean="0"/>
              <a:t>Click to edit Master title style</a:t>
            </a:r>
            <a:endParaRPr/>
          </a:p>
        </p:txBody>
      </p:sp>
      <p:sp>
        <p:nvSpPr>
          <p:cNvPr id="3" name="Content Placeholder 2"/>
          <p:cNvSpPr>
            <a:spLocks noGrp="1"/>
          </p:cNvSpPr>
          <p:nvPr>
            <p:ph sz="half" idx="1"/>
          </p:nvPr>
        </p:nvSpPr>
        <p:spPr>
          <a:xfrm>
            <a:off x="765175"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19637"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3CEC41E-48BD-4881-B6FF-D82EEBBCD904}" type="datetimeFigureOut">
              <a:rPr lang="en-US" smtClean="0"/>
              <a:t>4/19/16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65174"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5174"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19637"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19637"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03CEC41E-48BD-4881-B6FF-D82EEBBCD904}" type="datetimeFigureOut">
              <a:rPr lang="en-US" smtClean="0"/>
              <a:t>4/19/16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3CEC41E-48BD-4881-B6FF-D82EEBBCD904}" type="datetimeFigureOut">
              <a:rPr lang="en-US" smtClean="0"/>
              <a:t>4/19/16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EC41E-48BD-4881-B6FF-D82EEBBCD904}" type="datetimeFigureOut">
              <a:rPr lang="en-US" smtClean="0"/>
              <a:t>4/19/16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9A5F39-4CE7-434C-A5CB-50A36345160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495800" y="381000"/>
            <a:ext cx="4149725" cy="5886450"/>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4/19/16</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2754ED01-E2A0-4C1E-8E21-014B9904157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174" y="79468"/>
            <a:ext cx="7612063" cy="1417638"/>
          </a:xfrm>
          <a:prstGeom prst="rect">
            <a:avLst/>
          </a:prstGeom>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765175" y="2070846"/>
            <a:ext cx="7612064" cy="418203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03CEC41E-48BD-4881-B6FF-D82EEBBCD904}" type="datetimeFigureOut">
              <a:rPr lang="en-US" smtClean="0"/>
              <a:t>4/19/16</a:t>
            </a:fld>
            <a:endParaRPr lang="en-US"/>
          </a:p>
        </p:txBody>
      </p:sp>
      <p:sp>
        <p:nvSpPr>
          <p:cNvPr id="5" name="Footer Placeholder 4"/>
          <p:cNvSpPr>
            <a:spLocks noGrp="1"/>
          </p:cNvSpPr>
          <p:nvPr>
            <p:ph type="ftr" sz="quarter" idx="3"/>
          </p:nvPr>
        </p:nvSpPr>
        <p:spPr>
          <a:xfrm>
            <a:off x="443753" y="6356350"/>
            <a:ext cx="289560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200">
                <a:solidFill>
                  <a:schemeClr val="bg1"/>
                </a:solidFill>
              </a:defRPr>
            </a:lvl1pPr>
          </a:lstStyle>
          <a:p>
            <a:fld id="{459A5F39-4CE7-434C-A5CB-50A36345160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118" r:id="rId1"/>
    <p:sldLayoutId id="2147484119" r:id="rId2"/>
    <p:sldLayoutId id="2147484120" r:id="rId3"/>
    <p:sldLayoutId id="2147484121" r:id="rId4"/>
    <p:sldLayoutId id="2147484122" r:id="rId5"/>
    <p:sldLayoutId id="2147484123" r:id="rId6"/>
    <p:sldLayoutId id="2147484124" r:id="rId7"/>
    <p:sldLayoutId id="2147484125" r:id="rId8"/>
    <p:sldLayoutId id="2147484126" r:id="rId9"/>
    <p:sldLayoutId id="2147484127" r:id="rId10"/>
    <p:sldLayoutId id="2147484128" r:id="rId11"/>
    <p:sldLayoutId id="2147484129" r:id="rId12"/>
    <p:sldLayoutId id="2147484130" r:id="rId13"/>
  </p:sldLayoutIdLst>
  <p:txStyles>
    <p:title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p:titleStyle>
    <p:bodyStyle>
      <a:lvl1pPr marL="342900" indent="-342900" algn="l" defTabSz="914400" rtl="0" eaLnBrk="1" latinLnBrk="0" hangingPunct="1">
        <a:spcBef>
          <a:spcPts val="2000"/>
        </a:spcBef>
        <a:buFont typeface="Wingdings 2" pitchFamily="18" charset="2"/>
        <a:buChar char=""/>
        <a:defRPr sz="2400" kern="1200">
          <a:solidFill>
            <a:schemeClr val="bg1"/>
          </a:solidFill>
          <a:effectLst>
            <a:outerShdw blurRad="63500" dist="50800" dir="2700000" algn="tl" rotWithShape="0">
              <a:prstClr val="black">
                <a:alpha val="50000"/>
              </a:prstClr>
            </a:outerShdw>
          </a:effectLst>
          <a:latin typeface="+mn-lt"/>
          <a:ea typeface="+mn-ea"/>
          <a:cs typeface="+mn-cs"/>
        </a:defRPr>
      </a:lvl1pPr>
      <a:lvl2pPr marL="685800" indent="-336550" algn="l" defTabSz="914400" rtl="0" eaLnBrk="1" latinLnBrk="0" hangingPunct="1">
        <a:spcBef>
          <a:spcPts val="600"/>
        </a:spcBef>
        <a:buFont typeface="Wingdings 2" pitchFamily="18" charset="2"/>
        <a:buChar char=""/>
        <a:defRPr sz="2200" kern="1200">
          <a:solidFill>
            <a:schemeClr val="bg1"/>
          </a:solidFill>
          <a:effectLst>
            <a:outerShdw blurRad="63500" dist="50800" dir="2700000" algn="tl" rotWithShape="0">
              <a:prstClr val="black">
                <a:alpha val="50000"/>
              </a:prstClr>
            </a:outerShdw>
          </a:effectLst>
          <a:latin typeface="+mn-lt"/>
          <a:ea typeface="+mn-ea"/>
          <a:cs typeface="+mn-cs"/>
        </a:defRPr>
      </a:lvl2pPr>
      <a:lvl3pPr marL="1035050" indent="-349250" algn="l" defTabSz="914400" rtl="0" eaLnBrk="1" latinLnBrk="0" hangingPunct="1">
        <a:spcBef>
          <a:spcPts val="600"/>
        </a:spcBef>
        <a:buFont typeface="Wingdings 2" pitchFamily="18" charset="2"/>
        <a:buChar char=""/>
        <a:defRPr sz="2000" kern="1200">
          <a:solidFill>
            <a:schemeClr val="bg1"/>
          </a:solidFill>
          <a:effectLst>
            <a:outerShdw blurRad="63500" dist="50800" dir="2700000" algn="tl" rotWithShape="0">
              <a:prstClr val="black">
                <a:alpha val="50000"/>
              </a:prstClr>
            </a:outerShdw>
          </a:effectLst>
          <a:latin typeface="+mn-lt"/>
          <a:ea typeface="+mn-ea"/>
          <a:cs typeface="+mn-cs"/>
        </a:defRPr>
      </a:lvl3pPr>
      <a:lvl4pPr marL="1371600" indent="-3365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4pPr>
      <a:lvl5pPr marL="1720850" indent="-3492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5pPr>
      <a:lvl6pPr marL="20558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6pPr>
      <a:lvl7pPr marL="23987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7pPr>
      <a:lvl8pPr marL="2743200"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8pPr>
      <a:lvl9pPr marL="3087688" indent="-344488" algn="l" defTabSz="914400" rtl="0" eaLnBrk="1" latinLnBrk="0" hangingPunct="1">
        <a:spcBef>
          <a:spcPct val="20000"/>
        </a:spcBef>
        <a:buFont typeface="Wingdings 2" pitchFamily="18" charset="2"/>
        <a:buChar char=""/>
        <a:defRPr lang="en-US" sz="1800" kern="1200" dirty="0">
          <a:solidFill>
            <a:schemeClr val="bg1"/>
          </a:solidFill>
          <a:effectLst>
            <a:outerShdw blurRad="63500" dist="50800" dir="2700000" algn="tl" rotWithShape="0">
              <a:prstClr val="black">
                <a:alpha val="5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theguardian.com/childrens-books-site/2014/aug/19/top-10-tips-changing-schools-students-parents" TargetMode="External"/><Relationship Id="rId4" Type="http://schemas.openxmlformats.org/officeDocument/2006/relationships/hyperlink" Target="http://www.miracle-recreation.com/helping-children-transition-easily-into-a-new-school-environment/" TargetMode="External"/><Relationship Id="rId1" Type="http://schemas.openxmlformats.org/officeDocument/2006/relationships/slideLayout" Target="../slideLayouts/slideLayout2.xml"/><Relationship Id="rId2" Type="http://schemas.openxmlformats.org/officeDocument/2006/relationships/hyperlink" Target="http://www.newyorker.com/science/maria-konnikova/the-secret-formula-for-resilience"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mailto:Laura.Falsgraf@mercerislandschools.org" TargetMode="External"/><Relationship Id="rId4" Type="http://schemas.openxmlformats.org/officeDocument/2006/relationships/hyperlink" Target="file://localhost/tel/%2528206%2529%20230-6285" TargetMode="External"/><Relationship Id="rId5" Type="http://schemas.openxmlformats.org/officeDocument/2006/relationships/hyperlink" Target="mailto:Liana.Montague@mercerislandschools.org" TargetMode="External"/><Relationship Id="rId6" Type="http://schemas.openxmlformats.org/officeDocument/2006/relationships/hyperlink" Target="mailto:Julie_Mattson@misd.wednet.edu" TargetMode="External"/><Relationship Id="rId1" Type="http://schemas.openxmlformats.org/officeDocument/2006/relationships/slideLayout" Target="../slideLayouts/slideLayout2.xml"/><Relationship Id="rId2" Type="http://schemas.openxmlformats.org/officeDocument/2006/relationships/hyperlink" Target="file://localhost/tel/206-236-3438"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hildwelfare.gov/topics/preventing/promoting/protectfactor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Managing Change and Supporting Resilience</a:t>
            </a:r>
            <a:br>
              <a:rPr lang="en-US" b="1" dirty="0"/>
            </a:br>
            <a:endParaRPr lang="en-US" dirty="0"/>
          </a:p>
        </p:txBody>
      </p:sp>
      <p:sp>
        <p:nvSpPr>
          <p:cNvPr id="3" name="Subtitle 2"/>
          <p:cNvSpPr>
            <a:spLocks noGrp="1"/>
          </p:cNvSpPr>
          <p:nvPr>
            <p:ph type="subTitle" idx="1"/>
          </p:nvPr>
        </p:nvSpPr>
        <p:spPr/>
        <p:txBody>
          <a:bodyPr>
            <a:normAutofit/>
          </a:bodyPr>
          <a:lstStyle/>
          <a:p>
            <a:r>
              <a:rPr lang="en-US" dirty="0" smtClean="0"/>
              <a:t>Mercer Island Youth and Family Services School Counselors:</a:t>
            </a:r>
          </a:p>
          <a:p>
            <a:r>
              <a:rPr lang="en-US" dirty="0" smtClean="0"/>
              <a:t>Laura Falsgraf, MA, LMHC, Liana </a:t>
            </a:r>
            <a:r>
              <a:rPr lang="en-US" dirty="0" smtClean="0"/>
              <a:t>Montague</a:t>
            </a:r>
            <a:r>
              <a:rPr lang="en-US" dirty="0" smtClean="0"/>
              <a:t>, LMFT, CDP, Julie Mattson, LICSW, Jennifer Johnson, MA, LMHCA</a:t>
            </a:r>
            <a:endParaRPr lang="en-US" dirty="0"/>
          </a:p>
        </p:txBody>
      </p:sp>
    </p:spTree>
    <p:extLst>
      <p:ext uri="{BB962C8B-B14F-4D97-AF65-F5344CB8AC3E}">
        <p14:creationId xmlns:p14="http://schemas.microsoft.com/office/powerpoint/2010/main" val="31864198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u="sng" dirty="0" smtClean="0"/>
              <a:t>Focus on the gains but don’t minimize the loss</a:t>
            </a:r>
            <a:endParaRPr lang="en-US" sz="2400" b="1" u="sng" dirty="0"/>
          </a:p>
        </p:txBody>
      </p:sp>
      <p:sp>
        <p:nvSpPr>
          <p:cNvPr id="3" name="Content Placeholder 2"/>
          <p:cNvSpPr>
            <a:spLocks noGrp="1"/>
          </p:cNvSpPr>
          <p:nvPr>
            <p:ph idx="1"/>
          </p:nvPr>
        </p:nvSpPr>
        <p:spPr/>
        <p:txBody>
          <a:bodyPr>
            <a:normAutofit/>
          </a:bodyPr>
          <a:lstStyle/>
          <a:p>
            <a:r>
              <a:rPr lang="en-US" dirty="0" smtClean="0">
                <a:effectLst/>
              </a:rPr>
              <a:t>We </a:t>
            </a:r>
            <a:r>
              <a:rPr lang="en-US" dirty="0">
                <a:effectLst/>
              </a:rPr>
              <a:t>have all been new at one time or another. </a:t>
            </a:r>
            <a:endParaRPr lang="en-US" dirty="0" smtClean="0">
              <a:effectLst/>
            </a:endParaRPr>
          </a:p>
          <a:p>
            <a:r>
              <a:rPr lang="en-US" dirty="0" smtClean="0">
                <a:effectLst/>
              </a:rPr>
              <a:t>Remember</a:t>
            </a:r>
            <a:r>
              <a:rPr lang="en-US" dirty="0">
                <a:effectLst/>
              </a:rPr>
              <a:t>, children live in the moment and don’t have perspective </a:t>
            </a:r>
            <a:r>
              <a:rPr lang="en-US" dirty="0" smtClean="0">
                <a:effectLst/>
              </a:rPr>
              <a:t>on how </a:t>
            </a:r>
            <a:r>
              <a:rPr lang="en-US" dirty="0">
                <a:effectLst/>
              </a:rPr>
              <a:t>things might turn out. </a:t>
            </a:r>
            <a:endParaRPr lang="en-US" dirty="0" smtClean="0">
              <a:effectLst/>
            </a:endParaRPr>
          </a:p>
          <a:p>
            <a:r>
              <a:rPr lang="en-US" dirty="0" smtClean="0">
                <a:effectLst/>
              </a:rPr>
              <a:t>We, </a:t>
            </a:r>
            <a:r>
              <a:rPr lang="en-US" dirty="0">
                <a:effectLst/>
              </a:rPr>
              <a:t>as parents have the ability to script ahead of time what their experience might </a:t>
            </a:r>
            <a:r>
              <a:rPr lang="en-US" dirty="0" smtClean="0">
                <a:effectLst/>
              </a:rPr>
              <a:t>be. </a:t>
            </a:r>
            <a:endParaRPr lang="en-US" dirty="0"/>
          </a:p>
        </p:txBody>
      </p:sp>
    </p:spTree>
    <p:extLst>
      <p:ext uri="{BB962C8B-B14F-4D97-AF65-F5344CB8AC3E}">
        <p14:creationId xmlns:p14="http://schemas.microsoft.com/office/powerpoint/2010/main" val="228637139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u="sng" dirty="0">
                <a:effectLst/>
              </a:rPr>
              <a:t>Validate the child’s feeling about the </a:t>
            </a:r>
            <a:r>
              <a:rPr lang="en-US" sz="2400" b="1" u="sng" dirty="0" smtClean="0">
                <a:effectLst/>
              </a:rPr>
              <a:t>change</a:t>
            </a:r>
            <a:r>
              <a:rPr lang="en-US" sz="2400" dirty="0">
                <a:effectLst/>
              </a:rPr>
              <a:t/>
            </a:r>
            <a:br>
              <a:rPr lang="en-US" sz="2400" dirty="0">
                <a:effectLst/>
              </a:rPr>
            </a:br>
            <a:endParaRPr lang="en-US" sz="2400" dirty="0"/>
          </a:p>
        </p:txBody>
      </p:sp>
      <p:sp>
        <p:nvSpPr>
          <p:cNvPr id="3" name="Content Placeholder 2"/>
          <p:cNvSpPr>
            <a:spLocks noGrp="1"/>
          </p:cNvSpPr>
          <p:nvPr>
            <p:ph idx="1"/>
          </p:nvPr>
        </p:nvSpPr>
        <p:spPr/>
        <p:txBody>
          <a:bodyPr>
            <a:normAutofit/>
          </a:bodyPr>
          <a:lstStyle/>
          <a:p>
            <a:r>
              <a:rPr lang="en-US" dirty="0">
                <a:effectLst/>
              </a:rPr>
              <a:t>Try to avoid “Yes, but…” statements. </a:t>
            </a:r>
            <a:r>
              <a:rPr lang="en-US" dirty="0" err="1">
                <a:effectLst/>
              </a:rPr>
              <a:t>Ie</a:t>
            </a:r>
            <a:r>
              <a:rPr lang="en-US" dirty="0">
                <a:effectLst/>
              </a:rPr>
              <a:t>. Child :“I don’t want to go to a new school!”  Parent: “I know, but you will be fine and do great! Isn’t it exciting that you get to go to a new school and meet new kids?” </a:t>
            </a:r>
          </a:p>
          <a:p>
            <a:r>
              <a:rPr lang="en-US" dirty="0">
                <a:effectLst/>
              </a:rPr>
              <a:t>There are many parts of this sentence that are great but the reason this isn’t the best strategy is because it doesn’t allow enough time and acknowledgement of the child’s feelings. Give more time and reflect on the emotion behind the statements.  </a:t>
            </a:r>
          </a:p>
          <a:p>
            <a:pPr marL="0" indent="0">
              <a:buNone/>
            </a:pPr>
            <a:endParaRPr lang="en-US" dirty="0"/>
          </a:p>
        </p:txBody>
      </p:sp>
    </p:spTree>
    <p:extLst>
      <p:ext uri="{BB962C8B-B14F-4D97-AF65-F5344CB8AC3E}">
        <p14:creationId xmlns:p14="http://schemas.microsoft.com/office/powerpoint/2010/main" val="267995361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u="sng" dirty="0">
                <a:effectLst/>
              </a:rPr>
              <a:t>Validate the child’s feeling about the change</a:t>
            </a:r>
            <a:r>
              <a:rPr lang="en-US" sz="2400" dirty="0">
                <a:effectLst/>
              </a:rPr>
              <a:t/>
            </a:r>
            <a:br>
              <a:rPr lang="en-US" sz="2400" dirty="0">
                <a:effectLst/>
              </a:rPr>
            </a:br>
            <a:endParaRPr lang="en-US" sz="2400" dirty="0"/>
          </a:p>
        </p:txBody>
      </p:sp>
      <p:sp>
        <p:nvSpPr>
          <p:cNvPr id="3" name="Content Placeholder 2"/>
          <p:cNvSpPr>
            <a:spLocks noGrp="1"/>
          </p:cNvSpPr>
          <p:nvPr>
            <p:ph idx="1"/>
          </p:nvPr>
        </p:nvSpPr>
        <p:spPr/>
        <p:txBody>
          <a:bodyPr>
            <a:normAutofit lnSpcReduction="10000"/>
          </a:bodyPr>
          <a:lstStyle/>
          <a:p>
            <a:r>
              <a:rPr lang="en-US" dirty="0" smtClean="0">
                <a:effectLst/>
              </a:rPr>
              <a:t>Child: “</a:t>
            </a:r>
            <a:r>
              <a:rPr lang="en-US" dirty="0">
                <a:effectLst/>
              </a:rPr>
              <a:t>I don’t want to go to a new school!”  Parent: “I think you are feeling nervous and uncertain about what it’s going to be like at the new school. Change can be hard for a lot of people and you are not alone. Kids and adults almost always get nervous and jittery about new experiences. What makes you the most nervous?” </a:t>
            </a:r>
            <a:endParaRPr lang="en-US" dirty="0" smtClean="0">
              <a:effectLst/>
            </a:endParaRPr>
          </a:p>
          <a:p>
            <a:r>
              <a:rPr lang="en-US" dirty="0" smtClean="0">
                <a:effectLst/>
              </a:rPr>
              <a:t>Later</a:t>
            </a:r>
            <a:r>
              <a:rPr lang="en-US" dirty="0">
                <a:effectLst/>
              </a:rPr>
              <a:t>, you have a separate conversation about the positive aspects of the change, or if you feel the child has been heard and is open to hearing the positive aspects of change then insert here</a:t>
            </a:r>
            <a:r>
              <a:rPr lang="en-US" dirty="0" smtClean="0">
                <a:effectLst/>
              </a:rPr>
              <a:t>.</a:t>
            </a:r>
            <a:endParaRPr lang="en-US" dirty="0">
              <a:effectLst/>
            </a:endParaRPr>
          </a:p>
          <a:p>
            <a:endParaRPr lang="en-US" dirty="0"/>
          </a:p>
        </p:txBody>
      </p:sp>
    </p:spTree>
    <p:extLst>
      <p:ext uri="{BB962C8B-B14F-4D97-AF65-F5344CB8AC3E}">
        <p14:creationId xmlns:p14="http://schemas.microsoft.com/office/powerpoint/2010/main" val="108981734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u="sng" dirty="0"/>
              <a:t>Ways to support your child and negotiate through the change</a:t>
            </a:r>
          </a:p>
        </p:txBody>
      </p:sp>
      <p:sp>
        <p:nvSpPr>
          <p:cNvPr id="3" name="Content Placeholder 2"/>
          <p:cNvSpPr>
            <a:spLocks noGrp="1"/>
          </p:cNvSpPr>
          <p:nvPr>
            <p:ph idx="1"/>
          </p:nvPr>
        </p:nvSpPr>
        <p:spPr/>
        <p:txBody>
          <a:bodyPr>
            <a:normAutofit lnSpcReduction="10000"/>
          </a:bodyPr>
          <a:lstStyle/>
          <a:p>
            <a:r>
              <a:rPr lang="en-US" dirty="0">
                <a:effectLst/>
              </a:rPr>
              <a:t>Tell them it takes time to make an adjustment.</a:t>
            </a:r>
          </a:p>
          <a:p>
            <a:r>
              <a:rPr lang="en-US" dirty="0">
                <a:effectLst/>
              </a:rPr>
              <a:t>Help them turn their anxiety into excitement by imagining what can go right. “Create the image of yourself arriving to school happy confident and ready to learn.”</a:t>
            </a:r>
          </a:p>
          <a:p>
            <a:r>
              <a:rPr lang="en-US" dirty="0">
                <a:effectLst/>
              </a:rPr>
              <a:t>Prepare your child for failure and help them understand that this is a key component to learning. </a:t>
            </a:r>
          </a:p>
          <a:p>
            <a:r>
              <a:rPr lang="en-US" dirty="0">
                <a:effectLst/>
              </a:rPr>
              <a:t>When they are worked up, take time to focus on the moment right now. Give them calming and breathing strategies to try. </a:t>
            </a:r>
          </a:p>
          <a:p>
            <a:endParaRPr lang="en-US" dirty="0"/>
          </a:p>
        </p:txBody>
      </p:sp>
    </p:spTree>
    <p:extLst>
      <p:ext uri="{BB962C8B-B14F-4D97-AF65-F5344CB8AC3E}">
        <p14:creationId xmlns:p14="http://schemas.microsoft.com/office/powerpoint/2010/main" val="177295451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u="sng" dirty="0"/>
              <a:t>Ways to support your child and negotiate through the change</a:t>
            </a:r>
            <a:endParaRPr lang="en-US" sz="2400" dirty="0"/>
          </a:p>
        </p:txBody>
      </p:sp>
      <p:sp>
        <p:nvSpPr>
          <p:cNvPr id="3" name="Content Placeholder 2"/>
          <p:cNvSpPr>
            <a:spLocks noGrp="1"/>
          </p:cNvSpPr>
          <p:nvPr>
            <p:ph idx="1"/>
          </p:nvPr>
        </p:nvSpPr>
        <p:spPr/>
        <p:txBody>
          <a:bodyPr>
            <a:normAutofit lnSpcReduction="10000"/>
          </a:bodyPr>
          <a:lstStyle/>
          <a:p>
            <a:r>
              <a:rPr lang="en-US" dirty="0">
                <a:effectLst/>
              </a:rPr>
              <a:t>Acknowledging </a:t>
            </a:r>
            <a:r>
              <a:rPr lang="en-US" dirty="0" smtClean="0">
                <a:effectLst/>
              </a:rPr>
              <a:t>that sad </a:t>
            </a:r>
            <a:r>
              <a:rPr lang="en-US" dirty="0">
                <a:effectLst/>
              </a:rPr>
              <a:t>feelings </a:t>
            </a:r>
            <a:r>
              <a:rPr lang="en-US" dirty="0" smtClean="0">
                <a:effectLst/>
              </a:rPr>
              <a:t>are a </a:t>
            </a:r>
            <a:r>
              <a:rPr lang="en-US" dirty="0">
                <a:effectLst/>
              </a:rPr>
              <a:t>good thing. It tells the child that they helped to create something really good and </a:t>
            </a:r>
            <a:r>
              <a:rPr lang="en-US" dirty="0" smtClean="0">
                <a:effectLst/>
              </a:rPr>
              <a:t>special at their old school. </a:t>
            </a:r>
            <a:endParaRPr lang="en-US" dirty="0">
              <a:effectLst/>
            </a:endParaRPr>
          </a:p>
          <a:p>
            <a:r>
              <a:rPr lang="en-US" dirty="0">
                <a:effectLst/>
              </a:rPr>
              <a:t>The more resistance you get when you talk about the change, that is a cue that you need to do more validating of their feelings. Once a child feels more validated and heard then change will be easier to </a:t>
            </a:r>
            <a:r>
              <a:rPr lang="en-US" dirty="0" smtClean="0">
                <a:effectLst/>
              </a:rPr>
              <a:t>discuss. </a:t>
            </a:r>
            <a:endParaRPr lang="en-US" dirty="0">
              <a:effectLst/>
            </a:endParaRPr>
          </a:p>
          <a:p>
            <a:r>
              <a:rPr lang="en-US" dirty="0">
                <a:effectLst/>
              </a:rPr>
              <a:t>Help your child find allies and remind them many of them are in the same boat. </a:t>
            </a:r>
          </a:p>
          <a:p>
            <a:endParaRPr lang="en-US" dirty="0"/>
          </a:p>
        </p:txBody>
      </p:sp>
    </p:spTree>
    <p:extLst>
      <p:ext uri="{BB962C8B-B14F-4D97-AF65-F5344CB8AC3E}">
        <p14:creationId xmlns:p14="http://schemas.microsoft.com/office/powerpoint/2010/main" val="351376214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u="sng" dirty="0" smtClean="0"/>
              <a:t>How to recognize if your child is anxious or having significant feelings about the change</a:t>
            </a:r>
            <a:endParaRPr lang="en-US" sz="2400" b="1" u="sng" dirty="0"/>
          </a:p>
        </p:txBody>
      </p:sp>
      <p:sp>
        <p:nvSpPr>
          <p:cNvPr id="3" name="Content Placeholder 2"/>
          <p:cNvSpPr>
            <a:spLocks noGrp="1"/>
          </p:cNvSpPr>
          <p:nvPr>
            <p:ph idx="1"/>
          </p:nvPr>
        </p:nvSpPr>
        <p:spPr/>
        <p:txBody>
          <a:bodyPr>
            <a:normAutofit fontScale="92500"/>
          </a:bodyPr>
          <a:lstStyle/>
          <a:p>
            <a:r>
              <a:rPr lang="en-US" dirty="0">
                <a:effectLst/>
              </a:rPr>
              <a:t>Excessive worry that is beyond what would normally be expected is the main component of </a:t>
            </a:r>
            <a:r>
              <a:rPr lang="en-US" dirty="0" smtClean="0">
                <a:effectLst/>
              </a:rPr>
              <a:t> significant anxiety</a:t>
            </a:r>
            <a:r>
              <a:rPr lang="en-US" dirty="0">
                <a:effectLst/>
              </a:rPr>
              <a:t>.  Along with </a:t>
            </a:r>
            <a:r>
              <a:rPr lang="en-US" dirty="0" smtClean="0">
                <a:effectLst/>
              </a:rPr>
              <a:t>the worry </a:t>
            </a:r>
            <a:r>
              <a:rPr lang="en-US" dirty="0">
                <a:effectLst/>
              </a:rPr>
              <a:t>and dread, kids may have physical symptoms, such as headaches, stomachaches, muscle tension, or tiredness. Their worries might cause them to miss school or avoid social activities. Worries can feel like a burden, making life feel overwhelming or out of control.</a:t>
            </a:r>
          </a:p>
          <a:p>
            <a:r>
              <a:rPr lang="en-US" dirty="0">
                <a:effectLst/>
              </a:rPr>
              <a:t>Obsessions (excessively preoccupying thoughts) and compulsions (repetitive actions to try to relieve anxiety) can be forms of anxiety as well. </a:t>
            </a:r>
          </a:p>
          <a:p>
            <a:endParaRPr lang="en-US" dirty="0"/>
          </a:p>
        </p:txBody>
      </p:sp>
    </p:spTree>
    <p:extLst>
      <p:ext uri="{BB962C8B-B14F-4D97-AF65-F5344CB8AC3E}">
        <p14:creationId xmlns:p14="http://schemas.microsoft.com/office/powerpoint/2010/main" val="376725678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u="sng" dirty="0"/>
              <a:t>Warning signs if </a:t>
            </a:r>
            <a:r>
              <a:rPr lang="en-US" sz="2800" b="1" u="sng" dirty="0" smtClean="0"/>
              <a:t>your </a:t>
            </a:r>
            <a:r>
              <a:rPr lang="en-US" sz="2800" b="1" u="sng" dirty="0"/>
              <a:t>child is struggling more than expected </a:t>
            </a:r>
          </a:p>
        </p:txBody>
      </p:sp>
      <p:sp>
        <p:nvSpPr>
          <p:cNvPr id="3" name="Content Placeholder 2"/>
          <p:cNvSpPr>
            <a:spLocks noGrp="1"/>
          </p:cNvSpPr>
          <p:nvPr>
            <p:ph idx="1"/>
          </p:nvPr>
        </p:nvSpPr>
        <p:spPr/>
        <p:txBody>
          <a:bodyPr/>
          <a:lstStyle/>
          <a:p>
            <a:pPr lvl="0"/>
            <a:r>
              <a:rPr lang="en-US" dirty="0">
                <a:effectLst/>
              </a:rPr>
              <a:t>Significant changes in mood or mood swings:</a:t>
            </a:r>
          </a:p>
          <a:p>
            <a:pPr lvl="0"/>
            <a:r>
              <a:rPr lang="en-US" dirty="0">
                <a:effectLst/>
              </a:rPr>
              <a:t>Frequent, prolonged anxiety </a:t>
            </a:r>
          </a:p>
          <a:p>
            <a:pPr lvl="0"/>
            <a:r>
              <a:rPr lang="en-US" dirty="0">
                <a:effectLst/>
              </a:rPr>
              <a:t>Changes in eating habits </a:t>
            </a:r>
          </a:p>
          <a:p>
            <a:pPr lvl="0"/>
            <a:r>
              <a:rPr lang="en-US" dirty="0">
                <a:effectLst/>
              </a:rPr>
              <a:t>Changes in sleep patterns</a:t>
            </a:r>
          </a:p>
          <a:p>
            <a:pPr lvl="0"/>
            <a:r>
              <a:rPr lang="en-US" dirty="0">
                <a:effectLst/>
              </a:rPr>
              <a:t>Increase in physical complaints</a:t>
            </a:r>
          </a:p>
          <a:p>
            <a:pPr lvl="0"/>
            <a:r>
              <a:rPr lang="en-US" dirty="0">
                <a:effectLst/>
              </a:rPr>
              <a:t>Difficulties at school</a:t>
            </a:r>
          </a:p>
          <a:p>
            <a:endParaRPr lang="en-US" dirty="0"/>
          </a:p>
        </p:txBody>
      </p:sp>
    </p:spTree>
    <p:extLst>
      <p:ext uri="{BB962C8B-B14F-4D97-AF65-F5344CB8AC3E}">
        <p14:creationId xmlns:p14="http://schemas.microsoft.com/office/powerpoint/2010/main" val="77609628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The parents role</a:t>
            </a:r>
            <a:endParaRPr lang="en-US" b="1" u="sng" dirty="0"/>
          </a:p>
        </p:txBody>
      </p:sp>
      <p:sp>
        <p:nvSpPr>
          <p:cNvPr id="3" name="Content Placeholder 2"/>
          <p:cNvSpPr>
            <a:spLocks noGrp="1"/>
          </p:cNvSpPr>
          <p:nvPr>
            <p:ph idx="1"/>
          </p:nvPr>
        </p:nvSpPr>
        <p:spPr/>
        <p:txBody>
          <a:bodyPr/>
          <a:lstStyle/>
          <a:p>
            <a:r>
              <a:rPr lang="en-US" dirty="0">
                <a:effectLst/>
              </a:rPr>
              <a:t>You, as parents, are the most valuable resource to your children.  You know your child better than anyone.  Your role is to be your child’s advocate and source of support.  Encourage and model positive, healthy attitudes towards change.   Gently challenge them to have a positive perspective and to try things that may be uncomfortable (for example, asking someone to play, or joining a game they don’t usually play).  Be patient and give your child time to adjust.  Keep an eye out for signs that your child may be struggling to adjust to these changes.</a:t>
            </a:r>
          </a:p>
          <a:p>
            <a:endParaRPr lang="en-US" dirty="0"/>
          </a:p>
        </p:txBody>
      </p:sp>
    </p:spTree>
    <p:extLst>
      <p:ext uri="{BB962C8B-B14F-4D97-AF65-F5344CB8AC3E}">
        <p14:creationId xmlns:p14="http://schemas.microsoft.com/office/powerpoint/2010/main" val="218266777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The counselor’s role</a:t>
            </a:r>
            <a:endParaRPr lang="en-US" b="1" u="sng" dirty="0"/>
          </a:p>
        </p:txBody>
      </p:sp>
      <p:sp>
        <p:nvSpPr>
          <p:cNvPr id="3" name="Content Placeholder 2"/>
          <p:cNvSpPr>
            <a:spLocks noGrp="1"/>
          </p:cNvSpPr>
          <p:nvPr>
            <p:ph idx="1"/>
          </p:nvPr>
        </p:nvSpPr>
        <p:spPr/>
        <p:txBody>
          <a:bodyPr>
            <a:normAutofit fontScale="92500"/>
          </a:bodyPr>
          <a:lstStyle/>
          <a:p>
            <a:r>
              <a:rPr lang="en-US" dirty="0">
                <a:effectLst/>
              </a:rPr>
              <a:t>Each of the elementary schools has a MIYFS Counselor </a:t>
            </a:r>
            <a:endParaRPr lang="en-US" dirty="0" smtClean="0">
              <a:effectLst/>
            </a:endParaRPr>
          </a:p>
          <a:p>
            <a:r>
              <a:rPr lang="en-US" dirty="0">
                <a:effectLst/>
              </a:rPr>
              <a:t>I</a:t>
            </a:r>
            <a:r>
              <a:rPr lang="en-US" dirty="0" smtClean="0">
                <a:effectLst/>
              </a:rPr>
              <a:t>nformal </a:t>
            </a:r>
            <a:r>
              <a:rPr lang="en-US" dirty="0">
                <a:effectLst/>
              </a:rPr>
              <a:t>lunch groups </a:t>
            </a:r>
            <a:endParaRPr lang="en-US" dirty="0" smtClean="0">
              <a:effectLst/>
            </a:endParaRPr>
          </a:p>
          <a:p>
            <a:r>
              <a:rPr lang="en-US" dirty="0">
                <a:effectLst/>
              </a:rPr>
              <a:t>O</a:t>
            </a:r>
            <a:r>
              <a:rPr lang="en-US" dirty="0" smtClean="0">
                <a:effectLst/>
              </a:rPr>
              <a:t>ngoing </a:t>
            </a:r>
            <a:r>
              <a:rPr lang="en-US" dirty="0">
                <a:effectLst/>
              </a:rPr>
              <a:t>lunch groups </a:t>
            </a:r>
          </a:p>
          <a:p>
            <a:r>
              <a:rPr lang="en-US" dirty="0">
                <a:effectLst/>
              </a:rPr>
              <a:t>W</a:t>
            </a:r>
            <a:r>
              <a:rPr lang="en-US" dirty="0" smtClean="0">
                <a:effectLst/>
              </a:rPr>
              <a:t>orking </a:t>
            </a:r>
            <a:r>
              <a:rPr lang="en-US" dirty="0">
                <a:effectLst/>
              </a:rPr>
              <a:t>closely with the teachers and school staff to support students </a:t>
            </a:r>
            <a:endParaRPr lang="en-US" dirty="0" smtClean="0">
              <a:effectLst/>
            </a:endParaRPr>
          </a:p>
          <a:p>
            <a:r>
              <a:rPr lang="en-US" dirty="0" smtClean="0">
                <a:effectLst/>
              </a:rPr>
              <a:t>Counseling</a:t>
            </a:r>
          </a:p>
          <a:p>
            <a:r>
              <a:rPr lang="en-US" dirty="0">
                <a:effectLst/>
              </a:rPr>
              <a:t>W</a:t>
            </a:r>
            <a:r>
              <a:rPr lang="en-US" dirty="0" smtClean="0">
                <a:effectLst/>
              </a:rPr>
              <a:t>orking </a:t>
            </a:r>
            <a:r>
              <a:rPr lang="en-US" dirty="0">
                <a:effectLst/>
              </a:rPr>
              <a:t>together to welcome new students and to help them feel comfortable and happy at their new school.  </a:t>
            </a:r>
          </a:p>
          <a:p>
            <a:endParaRPr lang="en-US" dirty="0"/>
          </a:p>
        </p:txBody>
      </p:sp>
    </p:spTree>
    <p:extLst>
      <p:ext uri="{BB962C8B-B14F-4D97-AF65-F5344CB8AC3E}">
        <p14:creationId xmlns:p14="http://schemas.microsoft.com/office/powerpoint/2010/main" val="44662936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The school’s role</a:t>
            </a:r>
            <a:endParaRPr lang="en-US" b="1" u="sng" dirty="0"/>
          </a:p>
        </p:txBody>
      </p:sp>
      <p:sp>
        <p:nvSpPr>
          <p:cNvPr id="3" name="Content Placeholder 2"/>
          <p:cNvSpPr>
            <a:spLocks noGrp="1"/>
          </p:cNvSpPr>
          <p:nvPr>
            <p:ph idx="1"/>
          </p:nvPr>
        </p:nvSpPr>
        <p:spPr/>
        <p:txBody>
          <a:bodyPr>
            <a:normAutofit fontScale="92500" lnSpcReduction="10000"/>
          </a:bodyPr>
          <a:lstStyle/>
          <a:p>
            <a:r>
              <a:rPr lang="en-US" dirty="0">
                <a:effectLst/>
              </a:rPr>
              <a:t>The school staff and teachers will all be focused on building community and connections as we move through this transition period.   Your child’s teacher will be an excellent resource for you and your child in making the transition a successful one. Each of the elementary schools will have a wide range of activities and events to help prepare students for the transition to four elementary schools.  Some upcoming events are (listed on school websites):</a:t>
            </a:r>
          </a:p>
          <a:p>
            <a:r>
              <a:rPr lang="en-US" dirty="0" smtClean="0"/>
              <a:t>Open houses:</a:t>
            </a:r>
          </a:p>
          <a:p>
            <a:r>
              <a:rPr lang="en-US" dirty="0" smtClean="0"/>
              <a:t>Parent Edge forum</a:t>
            </a:r>
            <a:endParaRPr lang="en-US" dirty="0"/>
          </a:p>
        </p:txBody>
      </p:sp>
    </p:spTree>
    <p:extLst>
      <p:ext uri="{BB962C8B-B14F-4D97-AF65-F5344CB8AC3E}">
        <p14:creationId xmlns:p14="http://schemas.microsoft.com/office/powerpoint/2010/main" val="393598765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dirty="0">
                <a:effectLst/>
              </a:rPr>
              <a:t>Starting in the fall many </a:t>
            </a:r>
            <a:r>
              <a:rPr lang="en-US" dirty="0" smtClean="0">
                <a:effectLst/>
              </a:rPr>
              <a:t>of </a:t>
            </a:r>
            <a:r>
              <a:rPr lang="en-US" dirty="0">
                <a:effectLst/>
              </a:rPr>
              <a:t>us will be embarking on a new adventure. Our children will be attending a new school, or same school different grade, different teachers, different principals, new parents to interact with and change, change, change</a:t>
            </a:r>
            <a:r>
              <a:rPr lang="en-US" dirty="0" smtClean="0">
                <a:effectLst/>
              </a:rPr>
              <a:t>!</a:t>
            </a:r>
          </a:p>
          <a:p>
            <a:pPr marL="0" indent="0">
              <a:buNone/>
            </a:pPr>
            <a:endParaRPr lang="en-US" dirty="0">
              <a:effectLst/>
            </a:endParaRPr>
          </a:p>
          <a:p>
            <a:r>
              <a:rPr lang="en-US" dirty="0">
                <a:effectLst/>
              </a:rPr>
              <a:t>Change can bring up so many emotions, excitement, fear, worry, anticipation, dread…</a:t>
            </a:r>
          </a:p>
          <a:p>
            <a:endParaRPr lang="en-US" dirty="0"/>
          </a:p>
        </p:txBody>
      </p:sp>
    </p:spTree>
    <p:extLst>
      <p:ext uri="{BB962C8B-B14F-4D97-AF65-F5344CB8AC3E}">
        <p14:creationId xmlns:p14="http://schemas.microsoft.com/office/powerpoint/2010/main" val="132725448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u="sng" dirty="0" smtClean="0"/>
              <a:t>Resources</a:t>
            </a:r>
            <a:endParaRPr lang="en-US" sz="3600" b="1" u="sng" dirty="0"/>
          </a:p>
        </p:txBody>
      </p:sp>
      <p:sp>
        <p:nvSpPr>
          <p:cNvPr id="3" name="Content Placeholder 2"/>
          <p:cNvSpPr>
            <a:spLocks noGrp="1"/>
          </p:cNvSpPr>
          <p:nvPr>
            <p:ph idx="1"/>
          </p:nvPr>
        </p:nvSpPr>
        <p:spPr>
          <a:xfrm>
            <a:off x="765175" y="1698625"/>
            <a:ext cx="7612064" cy="4857750"/>
          </a:xfrm>
        </p:spPr>
        <p:txBody>
          <a:bodyPr>
            <a:normAutofit fontScale="70000" lnSpcReduction="20000"/>
          </a:bodyPr>
          <a:lstStyle/>
          <a:p>
            <a:r>
              <a:rPr lang="en-US" b="1" u="sng" dirty="0">
                <a:effectLst/>
              </a:rPr>
              <a:t>Stress and Anxiety related books:</a:t>
            </a:r>
          </a:p>
          <a:p>
            <a:pPr lvl="0"/>
            <a:r>
              <a:rPr lang="en-US" dirty="0">
                <a:effectLst/>
              </a:rPr>
              <a:t>Keep Your Cool: How to Deal with Life’s Worries and Stress - </a:t>
            </a:r>
            <a:r>
              <a:rPr lang="en-US" dirty="0" err="1">
                <a:effectLst/>
              </a:rPr>
              <a:t>Dr</a:t>
            </a:r>
            <a:r>
              <a:rPr lang="en-US" dirty="0">
                <a:effectLst/>
              </a:rPr>
              <a:t> Aaron </a:t>
            </a:r>
            <a:r>
              <a:rPr lang="en-US" dirty="0" err="1">
                <a:effectLst/>
              </a:rPr>
              <a:t>Balick</a:t>
            </a:r>
            <a:r>
              <a:rPr lang="en-US" dirty="0">
                <a:effectLst/>
              </a:rPr>
              <a:t> </a:t>
            </a:r>
            <a:endParaRPr lang="en-US" b="1" dirty="0">
              <a:effectLst/>
            </a:endParaRPr>
          </a:p>
          <a:p>
            <a:pPr lvl="0"/>
            <a:r>
              <a:rPr lang="en-US" dirty="0">
                <a:effectLst/>
              </a:rPr>
              <a:t>Stress Can Really Get on Your Nerves – Trevor </a:t>
            </a:r>
            <a:r>
              <a:rPr lang="en-US" dirty="0" err="1">
                <a:effectLst/>
              </a:rPr>
              <a:t>Romain</a:t>
            </a:r>
            <a:r>
              <a:rPr lang="en-US" dirty="0">
                <a:effectLst/>
              </a:rPr>
              <a:t> and Elizabeth </a:t>
            </a:r>
            <a:r>
              <a:rPr lang="en-US" dirty="0" err="1">
                <a:effectLst/>
              </a:rPr>
              <a:t>Verdick</a:t>
            </a:r>
            <a:endParaRPr lang="en-US" b="1" dirty="0">
              <a:effectLst/>
            </a:endParaRPr>
          </a:p>
          <a:p>
            <a:pPr lvl="0"/>
            <a:r>
              <a:rPr lang="en-US" dirty="0">
                <a:effectLst/>
              </a:rPr>
              <a:t>Be the Boss of Your Stress – Timothy </a:t>
            </a:r>
            <a:r>
              <a:rPr lang="en-US" dirty="0" err="1">
                <a:effectLst/>
              </a:rPr>
              <a:t>Culbert</a:t>
            </a:r>
            <a:r>
              <a:rPr lang="en-US" dirty="0">
                <a:effectLst/>
              </a:rPr>
              <a:t> and Rebecca </a:t>
            </a:r>
            <a:r>
              <a:rPr lang="en-US" dirty="0" err="1">
                <a:effectLst/>
              </a:rPr>
              <a:t>Kajander</a:t>
            </a:r>
            <a:endParaRPr lang="en-US" b="1" dirty="0">
              <a:effectLst/>
            </a:endParaRPr>
          </a:p>
          <a:p>
            <a:r>
              <a:rPr lang="en-US" b="1" u="sng" dirty="0">
                <a:effectLst/>
              </a:rPr>
              <a:t>Story books for children related to going to school:</a:t>
            </a:r>
          </a:p>
          <a:p>
            <a:pPr lvl="0"/>
            <a:r>
              <a:rPr lang="en-US" i="1" dirty="0">
                <a:effectLst/>
              </a:rPr>
              <a:t>The </a:t>
            </a:r>
            <a:r>
              <a:rPr lang="en-US" i="1" dirty="0" err="1">
                <a:effectLst/>
              </a:rPr>
              <a:t>Berenstain</a:t>
            </a:r>
            <a:r>
              <a:rPr lang="en-US" i="1" dirty="0">
                <a:effectLst/>
              </a:rPr>
              <a:t> Bears Go to School</a:t>
            </a:r>
            <a:r>
              <a:rPr lang="en-US" dirty="0">
                <a:effectLst/>
              </a:rPr>
              <a:t>. </a:t>
            </a:r>
            <a:r>
              <a:rPr lang="en-US" dirty="0" err="1">
                <a:effectLst/>
              </a:rPr>
              <a:t>Berenstain</a:t>
            </a:r>
            <a:r>
              <a:rPr lang="en-US" dirty="0">
                <a:effectLst/>
              </a:rPr>
              <a:t>, Stan and Jan. </a:t>
            </a:r>
          </a:p>
          <a:p>
            <a:pPr lvl="0"/>
            <a:r>
              <a:rPr lang="en-US" dirty="0">
                <a:effectLst/>
              </a:rPr>
              <a:t> </a:t>
            </a:r>
            <a:r>
              <a:rPr lang="en-US" i="1" dirty="0">
                <a:effectLst/>
              </a:rPr>
              <a:t>Arthur’s Teacher Trouble</a:t>
            </a:r>
            <a:r>
              <a:rPr lang="en-US" dirty="0">
                <a:effectLst/>
              </a:rPr>
              <a:t>. Little, Brown, Marc.</a:t>
            </a:r>
          </a:p>
          <a:p>
            <a:pPr lvl="0"/>
            <a:r>
              <a:rPr lang="en-US" i="1" dirty="0">
                <a:effectLst/>
              </a:rPr>
              <a:t>The Day the Teacher Went Bananas.</a:t>
            </a:r>
            <a:r>
              <a:rPr lang="en-US" dirty="0">
                <a:effectLst/>
              </a:rPr>
              <a:t> Howe, James.</a:t>
            </a:r>
          </a:p>
          <a:p>
            <a:pPr lvl="0"/>
            <a:r>
              <a:rPr lang="en-US" i="1" dirty="0">
                <a:effectLst/>
              </a:rPr>
              <a:t>Curious George’s First Day of School</a:t>
            </a:r>
            <a:r>
              <a:rPr lang="en-US" dirty="0">
                <a:effectLst/>
              </a:rPr>
              <a:t>. Rey, Margret and H.A. </a:t>
            </a:r>
          </a:p>
          <a:p>
            <a:endParaRPr lang="en-US" dirty="0"/>
          </a:p>
        </p:txBody>
      </p:sp>
    </p:spTree>
    <p:extLst>
      <p:ext uri="{BB962C8B-B14F-4D97-AF65-F5344CB8AC3E}">
        <p14:creationId xmlns:p14="http://schemas.microsoft.com/office/powerpoint/2010/main" val="178275011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u="sng" dirty="0"/>
              <a:t>Resources</a:t>
            </a:r>
            <a:endParaRPr lang="en-US" sz="3200" dirty="0"/>
          </a:p>
        </p:txBody>
      </p:sp>
      <p:sp>
        <p:nvSpPr>
          <p:cNvPr id="3" name="Content Placeholder 2"/>
          <p:cNvSpPr>
            <a:spLocks noGrp="1"/>
          </p:cNvSpPr>
          <p:nvPr>
            <p:ph idx="1"/>
          </p:nvPr>
        </p:nvSpPr>
        <p:spPr/>
        <p:txBody>
          <a:bodyPr>
            <a:normAutofit fontScale="85000" lnSpcReduction="10000"/>
          </a:bodyPr>
          <a:lstStyle/>
          <a:p>
            <a:r>
              <a:rPr lang="en-US" dirty="0">
                <a:effectLst/>
              </a:rPr>
              <a:t>Internet Articles related to resilience and changing schools:</a:t>
            </a:r>
            <a:endParaRPr lang="en-US" b="1" dirty="0">
              <a:effectLst/>
            </a:endParaRPr>
          </a:p>
          <a:p>
            <a:r>
              <a:rPr lang="en-US" u="sng" dirty="0">
                <a:effectLst/>
                <a:hlinkClick r:id="rId2"/>
              </a:rPr>
              <a:t>http://www.newyorker.com/science/maria-konnikova/the-secret-formula-for-resilience</a:t>
            </a:r>
            <a:endParaRPr lang="en-US" dirty="0">
              <a:effectLst/>
            </a:endParaRPr>
          </a:p>
          <a:p>
            <a:pPr marL="0" indent="0">
              <a:buNone/>
            </a:pPr>
            <a:endParaRPr lang="en-US" dirty="0">
              <a:effectLst/>
            </a:endParaRPr>
          </a:p>
          <a:p>
            <a:r>
              <a:rPr lang="en-US" u="sng" dirty="0">
                <a:effectLst/>
                <a:hlinkClick r:id="rId3"/>
              </a:rPr>
              <a:t>http://www.theguardian.com/childrens-books-site/2014/aug/19/top-10-tips-changing-schools-students-parents</a:t>
            </a:r>
            <a:endParaRPr lang="en-US" dirty="0">
              <a:effectLst/>
            </a:endParaRPr>
          </a:p>
          <a:p>
            <a:pPr marL="0" indent="0">
              <a:buNone/>
            </a:pPr>
            <a:endParaRPr lang="en-US" dirty="0">
              <a:effectLst/>
            </a:endParaRPr>
          </a:p>
          <a:p>
            <a:r>
              <a:rPr lang="en-US" u="sng" dirty="0">
                <a:effectLst/>
                <a:hlinkClick r:id="rId4"/>
              </a:rPr>
              <a:t>http://www.miracle-recreation.com/helping-children-transition-easily-into-a-new-school-environment/</a:t>
            </a:r>
            <a:endParaRPr lang="en-US" dirty="0">
              <a:effectLst/>
            </a:endParaRPr>
          </a:p>
          <a:p>
            <a:endParaRPr lang="en-US" dirty="0"/>
          </a:p>
        </p:txBody>
      </p:sp>
    </p:spTree>
    <p:extLst>
      <p:ext uri="{BB962C8B-B14F-4D97-AF65-F5344CB8AC3E}">
        <p14:creationId xmlns:p14="http://schemas.microsoft.com/office/powerpoint/2010/main" val="21146161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u="sng" dirty="0" smtClean="0"/>
              <a:t>Resources</a:t>
            </a:r>
            <a:endParaRPr lang="en-US" sz="3600" b="1" u="sng" dirty="0"/>
          </a:p>
        </p:txBody>
      </p:sp>
      <p:sp>
        <p:nvSpPr>
          <p:cNvPr id="3" name="Content Placeholder 2"/>
          <p:cNvSpPr>
            <a:spLocks noGrp="1"/>
          </p:cNvSpPr>
          <p:nvPr>
            <p:ph idx="1"/>
          </p:nvPr>
        </p:nvSpPr>
        <p:spPr/>
        <p:txBody>
          <a:bodyPr>
            <a:normAutofit fontScale="92500" lnSpcReduction="10000"/>
          </a:bodyPr>
          <a:lstStyle/>
          <a:p>
            <a:r>
              <a:rPr lang="en-US" dirty="0">
                <a:effectLst/>
              </a:rPr>
              <a:t>Laura Falsgraf, LMHC – West Mercer Elementary School </a:t>
            </a:r>
            <a:r>
              <a:rPr lang="en-US" dirty="0" smtClean="0">
                <a:effectLst/>
              </a:rPr>
              <a:t>Counselor Mercer </a:t>
            </a:r>
            <a:r>
              <a:rPr lang="en-US" dirty="0">
                <a:effectLst/>
              </a:rPr>
              <a:t>Island Youth and Family </a:t>
            </a:r>
            <a:r>
              <a:rPr lang="en-US" dirty="0" smtClean="0">
                <a:effectLst/>
              </a:rPr>
              <a:t>Services Office </a:t>
            </a:r>
            <a:r>
              <a:rPr lang="en-US" dirty="0">
                <a:effectLst/>
              </a:rPr>
              <a:t>#</a:t>
            </a:r>
            <a:r>
              <a:rPr lang="en-US" u="sng" dirty="0">
                <a:effectLst/>
                <a:hlinkClick r:id="rId2" action="ppaction://hlinkfile"/>
              </a:rPr>
              <a:t>206-236-</a:t>
            </a:r>
            <a:r>
              <a:rPr lang="en-US" u="sng" dirty="0" smtClean="0">
                <a:effectLst/>
                <a:hlinkClick r:id="rId2" action="ppaction://hlinkfile"/>
              </a:rPr>
              <a:t>3438</a:t>
            </a:r>
            <a:r>
              <a:rPr lang="en-US" dirty="0">
                <a:effectLst/>
              </a:rPr>
              <a:t> </a:t>
            </a:r>
            <a:r>
              <a:rPr lang="en-US" u="sng" dirty="0" smtClean="0">
                <a:effectLst/>
                <a:hlinkClick r:id="rId3"/>
              </a:rPr>
              <a:t>Laura.Falsgraf</a:t>
            </a:r>
            <a:r>
              <a:rPr lang="en-US" u="sng" dirty="0">
                <a:effectLst/>
                <a:hlinkClick r:id="rId3"/>
              </a:rPr>
              <a:t>@mercerislandschools.org</a:t>
            </a:r>
            <a:endParaRPr lang="en-US" dirty="0">
              <a:effectLst/>
            </a:endParaRPr>
          </a:p>
          <a:p>
            <a:r>
              <a:rPr lang="en-US" dirty="0">
                <a:effectLst/>
              </a:rPr>
              <a:t>Liana Montague, LMFT</a:t>
            </a:r>
            <a:br>
              <a:rPr lang="en-US" dirty="0">
                <a:effectLst/>
              </a:rPr>
            </a:br>
            <a:r>
              <a:rPr lang="en-US" dirty="0">
                <a:effectLst/>
              </a:rPr>
              <a:t>Mercer Island Youth and Family Services Counselor</a:t>
            </a:r>
            <a:br>
              <a:rPr lang="en-US" dirty="0">
                <a:effectLst/>
              </a:rPr>
            </a:br>
            <a:r>
              <a:rPr lang="en-US" dirty="0">
                <a:effectLst/>
              </a:rPr>
              <a:t>Island Park Elementary</a:t>
            </a:r>
            <a:br>
              <a:rPr lang="en-US" dirty="0">
                <a:effectLst/>
              </a:rPr>
            </a:br>
            <a:r>
              <a:rPr lang="en-US" u="sng" dirty="0">
                <a:effectLst/>
                <a:hlinkClick r:id="rId4" action="ppaction://hlinkfile"/>
              </a:rPr>
              <a:t>(206) 230-</a:t>
            </a:r>
            <a:r>
              <a:rPr lang="en-US" u="sng" dirty="0" smtClean="0">
                <a:effectLst/>
                <a:hlinkClick r:id="rId4" action="ppaction://hlinkfile"/>
              </a:rPr>
              <a:t>6285</a:t>
            </a:r>
            <a:r>
              <a:rPr lang="en-US" dirty="0">
                <a:effectLst/>
              </a:rPr>
              <a:t> </a:t>
            </a:r>
            <a:r>
              <a:rPr lang="en-US" u="sng" dirty="0" smtClean="0">
                <a:effectLst/>
                <a:hlinkClick r:id="rId5"/>
              </a:rPr>
              <a:t>Liana.Montague</a:t>
            </a:r>
            <a:r>
              <a:rPr lang="en-US" u="sng" dirty="0">
                <a:effectLst/>
                <a:hlinkClick r:id="rId5"/>
              </a:rPr>
              <a:t>@mercerislandschools.org</a:t>
            </a:r>
            <a:endParaRPr lang="en-US" dirty="0">
              <a:effectLst/>
            </a:endParaRPr>
          </a:p>
          <a:p>
            <a:r>
              <a:rPr lang="en-US" dirty="0">
                <a:effectLst/>
              </a:rPr>
              <a:t>Julie Mattson, </a:t>
            </a:r>
            <a:r>
              <a:rPr lang="en-US" dirty="0" smtClean="0">
                <a:effectLst/>
              </a:rPr>
              <a:t>LICSW </a:t>
            </a:r>
            <a:r>
              <a:rPr lang="en-US" dirty="0" err="1" smtClean="0">
                <a:effectLst/>
              </a:rPr>
              <a:t>Lakeridge</a:t>
            </a:r>
            <a:r>
              <a:rPr lang="en-US" dirty="0" smtClean="0">
                <a:effectLst/>
              </a:rPr>
              <a:t> </a:t>
            </a:r>
            <a:r>
              <a:rPr lang="en-US" dirty="0">
                <a:effectLst/>
              </a:rPr>
              <a:t>Elementary School Counselor </a:t>
            </a:r>
            <a:r>
              <a:rPr lang="en-US" dirty="0" smtClean="0">
                <a:effectLst/>
              </a:rPr>
              <a:t>Mercer </a:t>
            </a:r>
            <a:r>
              <a:rPr lang="en-US" dirty="0">
                <a:effectLst/>
              </a:rPr>
              <a:t>Island Youth and Family </a:t>
            </a:r>
            <a:r>
              <a:rPr lang="en-US" dirty="0" smtClean="0">
                <a:effectLst/>
              </a:rPr>
              <a:t>Services 206.230.6019 </a:t>
            </a:r>
            <a:r>
              <a:rPr lang="en-US" u="sng" dirty="0" smtClean="0">
                <a:effectLst/>
                <a:hlinkClick r:id="rId6"/>
              </a:rPr>
              <a:t>Julie.Mattson</a:t>
            </a:r>
            <a:r>
              <a:rPr lang="en-US" u="sng" dirty="0">
                <a:effectLst/>
                <a:hlinkClick r:id="rId6"/>
              </a:rPr>
              <a:t>@mercerislandschools.org</a:t>
            </a:r>
            <a:endParaRPr lang="en-US" dirty="0">
              <a:effectLst/>
            </a:endParaRPr>
          </a:p>
          <a:p>
            <a:endParaRPr lang="en-US" dirty="0"/>
          </a:p>
        </p:txBody>
      </p:sp>
    </p:spTree>
    <p:extLst>
      <p:ext uri="{BB962C8B-B14F-4D97-AF65-F5344CB8AC3E}">
        <p14:creationId xmlns:p14="http://schemas.microsoft.com/office/powerpoint/2010/main" val="37951299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Conclusion</a:t>
            </a:r>
            <a:endParaRPr lang="en-US" b="1" u="sng" dirty="0"/>
          </a:p>
        </p:txBody>
      </p:sp>
      <p:sp>
        <p:nvSpPr>
          <p:cNvPr id="3" name="Content Placeholder 2"/>
          <p:cNvSpPr>
            <a:spLocks noGrp="1"/>
          </p:cNvSpPr>
          <p:nvPr>
            <p:ph idx="1"/>
          </p:nvPr>
        </p:nvSpPr>
        <p:spPr/>
        <p:txBody>
          <a:bodyPr/>
          <a:lstStyle/>
          <a:p>
            <a:r>
              <a:rPr lang="en-US" dirty="0" smtClean="0"/>
              <a:t>Question and Answer</a:t>
            </a:r>
            <a:endParaRPr lang="en-US" dirty="0"/>
          </a:p>
        </p:txBody>
      </p:sp>
    </p:spTree>
    <p:extLst>
      <p:ext uri="{BB962C8B-B14F-4D97-AF65-F5344CB8AC3E}">
        <p14:creationId xmlns:p14="http://schemas.microsoft.com/office/powerpoint/2010/main" val="401722987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dirty="0">
                <a:effectLst/>
              </a:rPr>
              <a:t>We are here to provide a broad overview of </a:t>
            </a:r>
            <a:r>
              <a:rPr lang="en-US" dirty="0" smtClean="0">
                <a:effectLst/>
              </a:rPr>
              <a:t>strategies, </a:t>
            </a:r>
            <a:r>
              <a:rPr lang="en-US" dirty="0">
                <a:effectLst/>
              </a:rPr>
              <a:t>ideas </a:t>
            </a:r>
            <a:r>
              <a:rPr lang="en-US" dirty="0" smtClean="0">
                <a:effectLst/>
              </a:rPr>
              <a:t>and resources to </a:t>
            </a:r>
            <a:r>
              <a:rPr lang="en-US" dirty="0">
                <a:effectLst/>
              </a:rPr>
              <a:t>help make these transitions as smooth as possible</a:t>
            </a:r>
            <a:r>
              <a:rPr lang="en-US" dirty="0" smtClean="0">
                <a:effectLst/>
              </a:rPr>
              <a:t>.</a:t>
            </a:r>
          </a:p>
          <a:p>
            <a:r>
              <a:rPr lang="en-US" dirty="0" smtClean="0">
                <a:effectLst/>
              </a:rPr>
              <a:t>We </a:t>
            </a:r>
            <a:r>
              <a:rPr lang="en-US" dirty="0">
                <a:effectLst/>
              </a:rPr>
              <a:t>are not here to make or tell you about administrative decisions, reasoning or school district policies. </a:t>
            </a:r>
            <a:endParaRPr lang="en-US" dirty="0" smtClean="0">
              <a:effectLst/>
            </a:endParaRPr>
          </a:p>
          <a:p>
            <a:r>
              <a:rPr lang="en-US" dirty="0" smtClean="0">
                <a:effectLst/>
              </a:rPr>
              <a:t>The </a:t>
            </a:r>
            <a:r>
              <a:rPr lang="en-US" dirty="0">
                <a:effectLst/>
              </a:rPr>
              <a:t>4 Elementary school counselors are not district employees but rather, MIYFS staff. </a:t>
            </a:r>
            <a:endParaRPr lang="en-US" dirty="0" smtClean="0">
              <a:effectLst/>
            </a:endParaRPr>
          </a:p>
          <a:p>
            <a:r>
              <a:rPr lang="en-US" dirty="0" smtClean="0">
                <a:effectLst/>
              </a:rPr>
              <a:t>There will be time for Q&amp;A at the end, about 20 min</a:t>
            </a:r>
          </a:p>
          <a:p>
            <a:pPr marL="0" indent="0">
              <a:buNone/>
            </a:pPr>
            <a:endParaRPr lang="en-US" dirty="0">
              <a:effectLst/>
            </a:endParaRPr>
          </a:p>
          <a:p>
            <a:endParaRPr lang="en-US" dirty="0"/>
          </a:p>
        </p:txBody>
      </p:sp>
    </p:spTree>
    <p:extLst>
      <p:ext uri="{BB962C8B-B14F-4D97-AF65-F5344CB8AC3E}">
        <p14:creationId xmlns:p14="http://schemas.microsoft.com/office/powerpoint/2010/main" val="39369621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u="sng" dirty="0"/>
              <a:t>What are normal and expected responses to change</a:t>
            </a:r>
            <a:br>
              <a:rPr lang="en-US" sz="2400" b="1" u="sng" dirty="0"/>
            </a:br>
            <a:endParaRPr lang="en-US" sz="2400" b="1" u="sng" dirty="0"/>
          </a:p>
        </p:txBody>
      </p:sp>
      <p:sp>
        <p:nvSpPr>
          <p:cNvPr id="3" name="Content Placeholder 2"/>
          <p:cNvSpPr>
            <a:spLocks noGrp="1"/>
          </p:cNvSpPr>
          <p:nvPr>
            <p:ph idx="1"/>
          </p:nvPr>
        </p:nvSpPr>
        <p:spPr/>
        <p:txBody>
          <a:bodyPr>
            <a:normAutofit lnSpcReduction="10000"/>
          </a:bodyPr>
          <a:lstStyle/>
          <a:p>
            <a:r>
              <a:rPr lang="en-US" dirty="0" smtClean="0"/>
              <a:t>There </a:t>
            </a:r>
            <a:r>
              <a:rPr lang="en-US" dirty="0"/>
              <a:t>might be a honeymoon phase and then maybe a grief and loss phase then a new normal and adjustment/acceptance </a:t>
            </a:r>
            <a:r>
              <a:rPr lang="en-US" dirty="0" smtClean="0"/>
              <a:t>phase</a:t>
            </a:r>
          </a:p>
          <a:p>
            <a:r>
              <a:rPr lang="en-US" dirty="0" smtClean="0"/>
              <a:t>Worry, Anxiety, Excitement (any and all emotions)</a:t>
            </a:r>
          </a:p>
          <a:p>
            <a:r>
              <a:rPr lang="en-US" dirty="0" smtClean="0"/>
              <a:t>Lower energy and feeling physically drained</a:t>
            </a:r>
          </a:p>
          <a:p>
            <a:r>
              <a:rPr lang="en-US" dirty="0" smtClean="0"/>
              <a:t>Minor changes in eating or sleeping patterns</a:t>
            </a:r>
          </a:p>
          <a:p>
            <a:r>
              <a:rPr lang="en-US" dirty="0" smtClean="0"/>
              <a:t>Anger, general irritability</a:t>
            </a:r>
          </a:p>
          <a:p>
            <a:r>
              <a:rPr lang="en-US" dirty="0" smtClean="0"/>
              <a:t>Lacking attention </a:t>
            </a:r>
            <a:r>
              <a:rPr lang="en-US" smtClean="0"/>
              <a:t>or concentration</a:t>
            </a:r>
            <a:endParaRPr lang="en-US" dirty="0" smtClean="0"/>
          </a:p>
          <a:p>
            <a:endParaRPr lang="en-US" dirty="0"/>
          </a:p>
        </p:txBody>
      </p:sp>
    </p:spTree>
    <p:extLst>
      <p:ext uri="{BB962C8B-B14F-4D97-AF65-F5344CB8AC3E}">
        <p14:creationId xmlns:p14="http://schemas.microsoft.com/office/powerpoint/2010/main" val="354782081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u="sng" dirty="0"/>
              <a:t>Perseverance through change and building resilience</a:t>
            </a:r>
          </a:p>
        </p:txBody>
      </p:sp>
      <p:sp>
        <p:nvSpPr>
          <p:cNvPr id="3" name="Content Placeholder 2"/>
          <p:cNvSpPr>
            <a:spLocks noGrp="1"/>
          </p:cNvSpPr>
          <p:nvPr>
            <p:ph idx="1"/>
          </p:nvPr>
        </p:nvSpPr>
        <p:spPr/>
        <p:txBody>
          <a:bodyPr>
            <a:normAutofit fontScale="92500" lnSpcReduction="10000"/>
          </a:bodyPr>
          <a:lstStyle/>
          <a:p>
            <a:r>
              <a:rPr lang="en-US" dirty="0"/>
              <a:t>It is only when we are faced with obstacles, stress, and other environmental threats that resilience, or the lack of it, emerges: Do you succumb or do you surmount</a:t>
            </a:r>
            <a:r>
              <a:rPr lang="en-US" dirty="0" smtClean="0"/>
              <a:t>?</a:t>
            </a:r>
          </a:p>
          <a:p>
            <a:r>
              <a:rPr lang="en-US" dirty="0" smtClean="0"/>
              <a:t>When </a:t>
            </a:r>
            <a:r>
              <a:rPr lang="en-US" dirty="0"/>
              <a:t>we talk about stressors for our children, what matters most is the intensity and the duration of the stressor</a:t>
            </a:r>
            <a:r>
              <a:rPr lang="en-US" dirty="0" smtClean="0"/>
              <a:t>.</a:t>
            </a:r>
          </a:p>
          <a:p>
            <a:r>
              <a:rPr lang="en-US" i="1" dirty="0" smtClean="0"/>
              <a:t>Protective</a:t>
            </a:r>
            <a:r>
              <a:rPr lang="en-US" dirty="0" smtClean="0"/>
              <a:t> </a:t>
            </a:r>
            <a:r>
              <a:rPr lang="en-US" dirty="0"/>
              <a:t>factors are the elements of an individual’s background or personality that could enable success despite the challenges they face. </a:t>
            </a:r>
            <a:r>
              <a:rPr lang="en-US" dirty="0" smtClean="0">
                <a:hlinkClick r:id="rId2"/>
              </a:rPr>
              <a:t>https</a:t>
            </a:r>
            <a:r>
              <a:rPr lang="en-US" dirty="0">
                <a:hlinkClick r:id="rId2"/>
              </a:rPr>
              <a:t>://www.childwelfare.gov/topics/preventing/promoting/protectfactors/ </a:t>
            </a:r>
            <a:endParaRPr lang="en-US" dirty="0"/>
          </a:p>
        </p:txBody>
      </p:sp>
    </p:spTree>
    <p:extLst>
      <p:ext uri="{BB962C8B-B14F-4D97-AF65-F5344CB8AC3E}">
        <p14:creationId xmlns:p14="http://schemas.microsoft.com/office/powerpoint/2010/main" val="212629845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u="sng" dirty="0" smtClean="0"/>
              <a:t>Resilience</a:t>
            </a:r>
            <a:endParaRPr lang="en-US" sz="3200" b="1" u="sng" dirty="0"/>
          </a:p>
        </p:txBody>
      </p:sp>
      <p:sp>
        <p:nvSpPr>
          <p:cNvPr id="3" name="Content Placeholder 2"/>
          <p:cNvSpPr>
            <a:spLocks noGrp="1"/>
          </p:cNvSpPr>
          <p:nvPr>
            <p:ph idx="1"/>
          </p:nvPr>
        </p:nvSpPr>
        <p:spPr/>
        <p:txBody>
          <a:bodyPr/>
          <a:lstStyle/>
          <a:p>
            <a:r>
              <a:rPr lang="en-US" dirty="0"/>
              <a:t>Resilient children tend to “meet the world on their own terms.” They are autonomous and independent, often seek out new experiences, and have a “positive social orientation.</a:t>
            </a:r>
            <a:r>
              <a:rPr lang="en-US" dirty="0" smtClean="0"/>
              <a:t>”</a:t>
            </a:r>
          </a:p>
          <a:p>
            <a:r>
              <a:rPr lang="en-US" dirty="0" smtClean="0"/>
              <a:t>Resilient </a:t>
            </a:r>
            <a:r>
              <a:rPr lang="en-US" dirty="0"/>
              <a:t>children have an "internal locus of control”: they believe that they, and not their circumstances, affect their </a:t>
            </a:r>
            <a:r>
              <a:rPr lang="en-US" dirty="0" smtClean="0"/>
              <a:t>achievements.</a:t>
            </a:r>
          </a:p>
          <a:p>
            <a:r>
              <a:rPr lang="en-US" dirty="0" smtClean="0"/>
              <a:t>Resilient </a:t>
            </a:r>
            <a:r>
              <a:rPr lang="en-US" dirty="0"/>
              <a:t>children see themselves as the orchestrators of their own fates. </a:t>
            </a:r>
          </a:p>
        </p:txBody>
      </p:sp>
    </p:spTree>
    <p:extLst>
      <p:ext uri="{BB962C8B-B14F-4D97-AF65-F5344CB8AC3E}">
        <p14:creationId xmlns:p14="http://schemas.microsoft.com/office/powerpoint/2010/main" val="218015282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u="sng" dirty="0" smtClean="0"/>
              <a:t>Resilience</a:t>
            </a:r>
            <a:endParaRPr lang="en-US" sz="3200" b="1" u="sng" dirty="0"/>
          </a:p>
        </p:txBody>
      </p:sp>
      <p:sp>
        <p:nvSpPr>
          <p:cNvPr id="3" name="Content Placeholder 2"/>
          <p:cNvSpPr>
            <a:spLocks noGrp="1"/>
          </p:cNvSpPr>
          <p:nvPr>
            <p:ph idx="1"/>
          </p:nvPr>
        </p:nvSpPr>
        <p:spPr/>
        <p:txBody>
          <a:bodyPr/>
          <a:lstStyle/>
          <a:p>
            <a:r>
              <a:rPr lang="en-US" dirty="0">
                <a:cs typeface="Athelas Bold"/>
              </a:rPr>
              <a:t>George Bonanno  “Events are not traumatic until we experience them as traumatic,” </a:t>
            </a:r>
            <a:endParaRPr lang="en-US" dirty="0" smtClean="0">
              <a:cs typeface="Athelas Bold"/>
            </a:endParaRPr>
          </a:p>
          <a:p>
            <a:r>
              <a:rPr lang="en-US" dirty="0" smtClean="0"/>
              <a:t>Every </a:t>
            </a:r>
            <a:r>
              <a:rPr lang="en-US" dirty="0"/>
              <a:t>frightening event, no matter how negative it might seem from the sidelines, has the potential to be traumatic or not to the person experiencing it</a:t>
            </a:r>
            <a:r>
              <a:rPr lang="en-US" dirty="0" smtClean="0"/>
              <a:t>.</a:t>
            </a:r>
          </a:p>
          <a:p>
            <a:r>
              <a:rPr lang="en-US" dirty="0" smtClean="0"/>
              <a:t>We </a:t>
            </a:r>
            <a:r>
              <a:rPr lang="en-US" dirty="0"/>
              <a:t>can make ourselves more or less vulnerable by how we think about </a:t>
            </a:r>
            <a:r>
              <a:rPr lang="en-US" dirty="0" smtClean="0"/>
              <a:t>things.</a:t>
            </a:r>
          </a:p>
          <a:p>
            <a:endParaRPr lang="en-US" dirty="0"/>
          </a:p>
        </p:txBody>
      </p:sp>
    </p:spTree>
    <p:extLst>
      <p:ext uri="{BB962C8B-B14F-4D97-AF65-F5344CB8AC3E}">
        <p14:creationId xmlns:p14="http://schemas.microsoft.com/office/powerpoint/2010/main" val="418212998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u="sng" dirty="0"/>
              <a:t>Resilience</a:t>
            </a:r>
            <a:endParaRPr lang="en-US" sz="3200" dirty="0"/>
          </a:p>
        </p:txBody>
      </p:sp>
      <p:sp>
        <p:nvSpPr>
          <p:cNvPr id="3" name="Content Placeholder 2"/>
          <p:cNvSpPr>
            <a:spLocks noGrp="1"/>
          </p:cNvSpPr>
          <p:nvPr>
            <p:ph idx="1"/>
          </p:nvPr>
        </p:nvSpPr>
        <p:spPr/>
        <p:txBody>
          <a:bodyPr>
            <a:normAutofit/>
          </a:bodyPr>
          <a:lstStyle/>
          <a:p>
            <a:r>
              <a:rPr lang="en-US" dirty="0"/>
              <a:t>As parents and caregivers, we can choose to frame adversity as a challenge, and our child can become more flexible and able to deal with it, move on, learn from it, and grow. If we choose to focus on it, frame it as a threat, and a potentially traumatic event becomes an enduring problem; the child becomes more inflexible, and more likely to be negatively affected</a:t>
            </a:r>
            <a:r>
              <a:rPr lang="en-US" dirty="0" smtClean="0"/>
              <a:t>.</a:t>
            </a:r>
          </a:p>
        </p:txBody>
      </p:sp>
    </p:spTree>
    <p:extLst>
      <p:ext uri="{BB962C8B-B14F-4D97-AF65-F5344CB8AC3E}">
        <p14:creationId xmlns:p14="http://schemas.microsoft.com/office/powerpoint/2010/main" val="192397131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u="sng" dirty="0">
                <a:effectLst/>
              </a:rPr>
              <a:t>Help your child focus on the gains of making the change to a new school but don’t minimize that there will be losses that they feel as well.</a:t>
            </a:r>
            <a:r>
              <a:rPr lang="en-US" sz="2400" dirty="0">
                <a:effectLst/>
              </a:rPr>
              <a:t/>
            </a:r>
            <a:br>
              <a:rPr lang="en-US" sz="2400" dirty="0">
                <a:effectLst/>
              </a:rPr>
            </a:br>
            <a:endParaRPr lang="en-US" sz="2400" dirty="0"/>
          </a:p>
        </p:txBody>
      </p:sp>
      <p:sp>
        <p:nvSpPr>
          <p:cNvPr id="3" name="Content Placeholder 2"/>
          <p:cNvSpPr>
            <a:spLocks noGrp="1"/>
          </p:cNvSpPr>
          <p:nvPr>
            <p:ph idx="1"/>
          </p:nvPr>
        </p:nvSpPr>
        <p:spPr/>
        <p:txBody>
          <a:bodyPr>
            <a:normAutofit fontScale="92500"/>
          </a:bodyPr>
          <a:lstStyle/>
          <a:p>
            <a:r>
              <a:rPr lang="en-US" dirty="0">
                <a:effectLst/>
              </a:rPr>
              <a:t>This is the delicate balancing act that we do as parents.  </a:t>
            </a:r>
            <a:endParaRPr lang="en-US" dirty="0" smtClean="0">
              <a:effectLst/>
            </a:endParaRPr>
          </a:p>
          <a:p>
            <a:r>
              <a:rPr lang="en-US" dirty="0" smtClean="0">
                <a:effectLst/>
              </a:rPr>
              <a:t>As </a:t>
            </a:r>
            <a:r>
              <a:rPr lang="en-US" dirty="0">
                <a:effectLst/>
              </a:rPr>
              <a:t>best as possible, try to keep connections with your child’s friends they had in their old school, especially in the beginning while they are establishing new relationships and friendships. This may help to minimize the feelings of isolation and loneliness.  </a:t>
            </a:r>
            <a:endParaRPr lang="en-US" dirty="0" smtClean="0">
              <a:effectLst/>
            </a:endParaRPr>
          </a:p>
          <a:p>
            <a:r>
              <a:rPr lang="en-US" dirty="0" smtClean="0">
                <a:effectLst/>
              </a:rPr>
              <a:t>Remind </a:t>
            </a:r>
            <a:r>
              <a:rPr lang="en-US" dirty="0">
                <a:effectLst/>
              </a:rPr>
              <a:t>them of changes they have made in the past (no matter how great or small) where they were successful in developing new relationships and connections. </a:t>
            </a:r>
            <a:endParaRPr lang="en-US" dirty="0" smtClean="0">
              <a:effectLst/>
            </a:endParaRPr>
          </a:p>
          <a:p>
            <a:endParaRPr lang="en-US" dirty="0"/>
          </a:p>
        </p:txBody>
      </p:sp>
    </p:spTree>
    <p:extLst>
      <p:ext uri="{BB962C8B-B14F-4D97-AF65-F5344CB8AC3E}">
        <p14:creationId xmlns:p14="http://schemas.microsoft.com/office/powerpoint/2010/main" val="137813916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bitat">
  <a:themeElements>
    <a:clrScheme name="Habitat">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Habitat">
      <a:majorFont>
        <a:latin typeface="Book Antiqua"/>
        <a:ea typeface=""/>
        <a:cs typeface=""/>
        <a:font script="Jpan" typeface="ＭＳ 明朝"/>
        <a:font script="Hans" typeface="宋体"/>
        <a:font script="Hant" typeface="新細明體"/>
      </a:majorFont>
      <a:minorFont>
        <a:latin typeface="Book Antiqua"/>
        <a:ea typeface=""/>
        <a:cs typeface=""/>
        <a:font script="Jpan" typeface="ＭＳ 明朝"/>
        <a:font script="Hans" typeface="宋体"/>
        <a:font script="Hant" typeface="新細明體"/>
      </a:minorFont>
    </a:fontScheme>
    <a:fmtScheme name="Habitat">
      <a:fillStyleLst>
        <a:solidFill>
          <a:schemeClr val="phClr"/>
        </a:solidFill>
        <a:blipFill rotWithShape="1">
          <a:blip xmlns:r="http://schemas.openxmlformats.org/officeDocument/2006/relationships" r:embed="rId1">
            <a:duotone>
              <a:schemeClr val="phClr">
                <a:shade val="10000"/>
                <a:satMod val="130000"/>
              </a:schemeClr>
              <a:schemeClr val="phClr">
                <a:satMod val="275000"/>
              </a:schemeClr>
            </a:duotone>
          </a:blip>
          <a:tile tx="0" ty="0" sx="40000" sy="40000" flip="none" algn="tl"/>
        </a:blipFill>
        <a:blipFill rotWithShape="1">
          <a:blip xmlns:r="http://schemas.openxmlformats.org/officeDocument/2006/relationships" r:embed="rId2">
            <a:duotone>
              <a:schemeClr val="phClr">
                <a:shade val="40000"/>
                <a:satMod val="130000"/>
              </a:schemeClr>
              <a:schemeClr val="phClr">
                <a:satMod val="275000"/>
              </a:schemeClr>
            </a:duotone>
          </a:blip>
          <a:stretch/>
        </a:blipFill>
      </a:fillStyleLst>
      <a:lnStyleLst>
        <a:ln w="12700" cap="flat" cmpd="sng" algn="ctr">
          <a:solidFill>
            <a:schemeClr val="phClr">
              <a:shade val="90000"/>
              <a:satMod val="105000"/>
            </a:schemeClr>
          </a:solidFill>
          <a:prstDash val="solid"/>
        </a:ln>
        <a:ln w="25400" cap="flat" cmpd="sng" algn="ctr">
          <a:solidFill>
            <a:schemeClr val="phClr">
              <a:shade val="80000"/>
            </a:schemeClr>
          </a:solidFill>
          <a:prstDash val="solid"/>
        </a:ln>
        <a:ln w="25400" cap="flat" cmpd="sng" algn="ctr">
          <a:solidFill>
            <a:schemeClr val="phClr">
              <a:shade val="70000"/>
            </a:schemeClr>
          </a:solidFill>
          <a:prstDash val="solid"/>
        </a:ln>
      </a:lnStyleLst>
      <a:effectStyleLst>
        <a:effectStyle>
          <a:effectLst/>
        </a:effectStyle>
        <a:effectStyle>
          <a:effectLst>
            <a:outerShdw blurRad="88900" dir="4200000" sx="105000" sy="105000" algn="t" rotWithShape="0">
              <a:srgbClr val="000000">
                <a:alpha val="40000"/>
              </a:srgbClr>
            </a:outerShdw>
          </a:effectLst>
        </a:effectStyle>
        <a:effectStyle>
          <a:effectLst>
            <a:innerShdw blurRad="76200" dist="25400" dir="13200000">
              <a:srgbClr val="000000">
                <a:alpha val="80000"/>
              </a:srgbClr>
            </a:innerShdw>
          </a:effectLst>
          <a:scene3d>
            <a:camera prst="orthographicFront">
              <a:rot lat="0" lon="0" rev="0"/>
            </a:camera>
            <a:lightRig rig="balanced" dir="t">
              <a:rot lat="0" lon="0" rev="19800000"/>
            </a:lightRig>
          </a:scene3d>
          <a:sp3d prstMaterial="softEdge">
            <a:bevelT w="0" h="0"/>
          </a:sp3d>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Habitat.thmx</Template>
  <TotalTime>160</TotalTime>
  <Words>1730</Words>
  <Application>Microsoft Macintosh PowerPoint</Application>
  <PresentationFormat>On-screen Show (4:3)</PresentationFormat>
  <Paragraphs>102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Habitat</vt:lpstr>
      <vt:lpstr>Managing Change and Supporting Resilience </vt:lpstr>
      <vt:lpstr>Introduction</vt:lpstr>
      <vt:lpstr>Introduction</vt:lpstr>
      <vt:lpstr>What are normal and expected responses to change </vt:lpstr>
      <vt:lpstr>Perseverance through change and building resilience</vt:lpstr>
      <vt:lpstr>Resilience</vt:lpstr>
      <vt:lpstr>Resilience</vt:lpstr>
      <vt:lpstr>Resilience</vt:lpstr>
      <vt:lpstr>Help your child focus on the gains of making the change to a new school but don’t minimize that there will be losses that they feel as well. </vt:lpstr>
      <vt:lpstr>Focus on the gains but don’t minimize the loss</vt:lpstr>
      <vt:lpstr>Validate the child’s feeling about the change </vt:lpstr>
      <vt:lpstr>Validate the child’s feeling about the change </vt:lpstr>
      <vt:lpstr>Ways to support your child and negotiate through the change</vt:lpstr>
      <vt:lpstr>Ways to support your child and negotiate through the change</vt:lpstr>
      <vt:lpstr>How to recognize if your child is anxious or having significant feelings about the change</vt:lpstr>
      <vt:lpstr>Warning signs if your child is struggling more than expected </vt:lpstr>
      <vt:lpstr>The parents role</vt:lpstr>
      <vt:lpstr>The counselor’s role</vt:lpstr>
      <vt:lpstr>The school’s role</vt:lpstr>
      <vt:lpstr>Resources</vt:lpstr>
      <vt:lpstr>Resources</vt:lpstr>
      <vt:lpstr>Resources</vt:lpstr>
      <vt:lpstr>Conclusion</vt:lpstr>
    </vt:vector>
  </TitlesOfParts>
  <Company>MISD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Change and Supporting Resilience </dc:title>
  <dc:creator>Laura Falsgraf</dc:creator>
  <cp:lastModifiedBy>Laura Falsgraf</cp:lastModifiedBy>
  <cp:revision>24</cp:revision>
  <dcterms:created xsi:type="dcterms:W3CDTF">2016-04-01T18:33:47Z</dcterms:created>
  <dcterms:modified xsi:type="dcterms:W3CDTF">2016-04-19T17:16:52Z</dcterms:modified>
</cp:coreProperties>
</file>