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AFD3A8-55DC-4F13-A827-F70FE20A24EE}" type="datetimeFigureOut">
              <a:rPr lang="en-US" smtClean="0"/>
              <a:pPr/>
              <a:t>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AFD3A8-55DC-4F13-A827-F70FE20A24EE}" type="datetimeFigureOut">
              <a:rPr lang="en-US" smtClean="0"/>
              <a:pPr/>
              <a:t>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AFD3A8-55DC-4F13-A827-F70FE20A24EE}" type="datetimeFigureOut">
              <a:rPr lang="en-US" smtClean="0"/>
              <a:pPr/>
              <a:t>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AFD3A8-55DC-4F13-A827-F70FE20A24EE}" type="datetimeFigureOut">
              <a:rPr lang="en-US" smtClean="0"/>
              <a:pPr/>
              <a:t>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AFD3A8-55DC-4F13-A827-F70FE20A24EE}" type="datetimeFigureOut">
              <a:rPr lang="en-US" smtClean="0"/>
              <a:pPr/>
              <a:t>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AFD3A8-55DC-4F13-A827-F70FE20A24EE}" type="datetimeFigureOut">
              <a:rPr lang="en-US" smtClean="0"/>
              <a:pPr/>
              <a:t>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AFD3A8-55DC-4F13-A827-F70FE20A24EE}" type="datetimeFigureOut">
              <a:rPr lang="en-US" smtClean="0"/>
              <a:pPr/>
              <a:t>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AFD3A8-55DC-4F13-A827-F70FE20A24EE}" type="datetimeFigureOut">
              <a:rPr lang="en-US" smtClean="0"/>
              <a:pPr/>
              <a:t>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FD3A8-55DC-4F13-A827-F70FE20A24EE}" type="datetimeFigureOut">
              <a:rPr lang="en-US" smtClean="0"/>
              <a:pPr/>
              <a:t>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FD3A8-55DC-4F13-A827-F70FE20A24EE}" type="datetimeFigureOut">
              <a:rPr lang="en-US" smtClean="0"/>
              <a:pPr/>
              <a:t>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FD3A8-55DC-4F13-A827-F70FE20A24EE}" type="datetimeFigureOut">
              <a:rPr lang="en-US" smtClean="0"/>
              <a:pPr/>
              <a:t>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E87B9-8BBD-4271-AD0F-CE08FE9C142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FD3A8-55DC-4F13-A827-F70FE20A24EE}" type="datetimeFigureOut">
              <a:rPr lang="en-US" smtClean="0"/>
              <a:pPr/>
              <a:t>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E87B9-8BBD-4271-AD0F-CE08FE9C14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togatheatre.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04800"/>
            <a:ext cx="4191000" cy="4431982"/>
          </a:xfrm>
          <a:prstGeom prst="rect">
            <a:avLst/>
          </a:prstGeom>
          <a:noFill/>
        </p:spPr>
        <p:txBody>
          <a:bodyPr wrap="square" rtlCol="0">
            <a:spAutoFit/>
          </a:bodyPr>
          <a:lstStyle/>
          <a:p>
            <a:pPr algn="just"/>
            <a:r>
              <a:rPr lang="en-US" sz="1400" dirty="0" smtClean="0">
                <a:latin typeface="Garamond" pitchFamily="18" charset="0"/>
                <a:ea typeface="Arial Unicode MS" pitchFamily="34" charset="-128"/>
                <a:cs typeface="Arial Unicode MS" pitchFamily="34" charset="-128"/>
              </a:rPr>
              <a:t>Join us in mythical 1930s New York City as Nathan Detroit tries to set up the biggest floating crap game in town while his girlfriend, nightclub performer Adelaide, laments the fact they’ve been engaged for 14 years.  Nathan tries to find the cash for </a:t>
            </a:r>
            <a:r>
              <a:rPr lang="en-US" sz="1400" smtClean="0">
                <a:latin typeface="Garamond" pitchFamily="18" charset="0"/>
                <a:ea typeface="Arial Unicode MS" pitchFamily="34" charset="-128"/>
                <a:cs typeface="Arial Unicode MS" pitchFamily="34" charset="-128"/>
              </a:rPr>
              <a:t>his crap </a:t>
            </a:r>
            <a:r>
              <a:rPr lang="en-US" sz="1400" dirty="0" smtClean="0">
                <a:latin typeface="Garamond" pitchFamily="18" charset="0"/>
                <a:ea typeface="Arial Unicode MS" pitchFamily="34" charset="-128"/>
                <a:cs typeface="Arial Unicode MS" pitchFamily="34" charset="-128"/>
              </a:rPr>
              <a:t>game from infamous gambler Sky Masterson, but Sky ends up unwittingly falling in love with the beautiful and devout missionary Sarah Brown.  </a:t>
            </a:r>
          </a:p>
          <a:p>
            <a:pPr algn="just"/>
            <a:endParaRPr lang="en-US" sz="1400" dirty="0">
              <a:latin typeface="Garamond" pitchFamily="18" charset="0"/>
              <a:ea typeface="Arial Unicode MS" pitchFamily="34" charset="-128"/>
              <a:cs typeface="Arial Unicode MS" pitchFamily="34" charset="-128"/>
            </a:endParaRPr>
          </a:p>
          <a:p>
            <a:pPr algn="just"/>
            <a:r>
              <a:rPr lang="en-US" sz="1400" dirty="0" smtClean="0">
                <a:latin typeface="Garamond" pitchFamily="18" charset="0"/>
                <a:ea typeface="Arial Unicode MS" pitchFamily="34" charset="-128"/>
                <a:cs typeface="Arial Unicode MS" pitchFamily="34" charset="-128"/>
              </a:rPr>
              <a:t>Follow the non stop action of New York’s underworld for a delightful story, and find out if guys really will do anything for the dolls they love!  </a:t>
            </a:r>
          </a:p>
          <a:p>
            <a:endParaRPr lang="en-US" sz="1600" dirty="0">
              <a:latin typeface="Garamond" pitchFamily="18" charset="0"/>
              <a:ea typeface="Arial Unicode MS" pitchFamily="34" charset="-128"/>
              <a:cs typeface="Arial Unicode MS" pitchFamily="34" charset="-128"/>
            </a:endParaRPr>
          </a:p>
          <a:p>
            <a:r>
              <a:rPr lang="en-US" sz="1400" dirty="0" smtClean="0">
                <a:latin typeface="Garamond" pitchFamily="18" charset="0"/>
                <a:ea typeface="Arial Unicode MS" pitchFamily="34" charset="-128"/>
                <a:cs typeface="Arial Unicode MS" pitchFamily="34" charset="-128"/>
              </a:rPr>
              <a:t>Based on a story and characters by Damon Runyon</a:t>
            </a:r>
          </a:p>
          <a:p>
            <a:r>
              <a:rPr lang="en-US" sz="1400" dirty="0" smtClean="0">
                <a:latin typeface="Garamond" pitchFamily="18" charset="0"/>
                <a:ea typeface="Arial Unicode MS" pitchFamily="34" charset="-128"/>
                <a:cs typeface="Arial Unicode MS" pitchFamily="34" charset="-128"/>
              </a:rPr>
              <a:t>Music and Lyrics by Frank Loesser</a:t>
            </a:r>
          </a:p>
          <a:p>
            <a:r>
              <a:rPr lang="en-US" sz="1400" dirty="0" smtClean="0">
                <a:latin typeface="Garamond" pitchFamily="18" charset="0"/>
                <a:ea typeface="Arial Unicode MS" pitchFamily="34" charset="-128"/>
                <a:cs typeface="Arial Unicode MS" pitchFamily="34" charset="-128"/>
              </a:rPr>
              <a:t>Script from Music Theatre International</a:t>
            </a:r>
          </a:p>
          <a:p>
            <a:endParaRPr lang="en-US" sz="1400" b="1" dirty="0" smtClean="0">
              <a:latin typeface="Garamond" pitchFamily="18" charset="0"/>
              <a:ea typeface="Arial Unicode MS" pitchFamily="34" charset="-128"/>
              <a:cs typeface="Arial Unicode MS" pitchFamily="34" charset="-128"/>
            </a:endParaRPr>
          </a:p>
          <a:p>
            <a:endParaRPr lang="en-US" sz="1400" b="1" dirty="0" smtClean="0">
              <a:latin typeface="Garamond" pitchFamily="18" charset="0"/>
              <a:ea typeface="Arial Unicode MS" pitchFamily="34" charset="-128"/>
              <a:cs typeface="Arial Unicode MS" pitchFamily="34" charset="-128"/>
            </a:endParaRPr>
          </a:p>
          <a:p>
            <a:r>
              <a:rPr lang="en-US" sz="1400" b="1" dirty="0" smtClean="0">
                <a:latin typeface="Garamond" pitchFamily="18" charset="0"/>
                <a:ea typeface="Arial Unicode MS" pitchFamily="34" charset="-128"/>
                <a:cs typeface="Arial Unicode MS" pitchFamily="34" charset="-128"/>
              </a:rPr>
              <a:t>Director: Natalie </a:t>
            </a:r>
            <a:r>
              <a:rPr lang="en-US" sz="1400" b="1" dirty="0" err="1" smtClean="0">
                <a:latin typeface="Garamond" pitchFamily="18" charset="0"/>
                <a:ea typeface="Arial Unicode MS" pitchFamily="34" charset="-128"/>
                <a:cs typeface="Arial Unicode MS" pitchFamily="34" charset="-128"/>
              </a:rPr>
              <a:t>Gaspari</a:t>
            </a:r>
            <a:endParaRPr lang="en-US" sz="1400" b="1" dirty="0" smtClean="0">
              <a:latin typeface="Garamond" pitchFamily="18" charset="0"/>
              <a:ea typeface="Arial Unicode MS" pitchFamily="34" charset="-128"/>
              <a:cs typeface="Arial Unicode MS" pitchFamily="34" charset="-128"/>
            </a:endParaRPr>
          </a:p>
          <a:p>
            <a:r>
              <a:rPr lang="en-US" sz="1400" b="1" dirty="0" smtClean="0">
                <a:latin typeface="Garamond" pitchFamily="18" charset="0"/>
                <a:ea typeface="Arial Unicode MS" pitchFamily="34" charset="-128"/>
                <a:cs typeface="Arial Unicode MS" pitchFamily="34" charset="-128"/>
              </a:rPr>
              <a:t>Musical Director:  Suzanne </a:t>
            </a:r>
            <a:r>
              <a:rPr lang="en-US" sz="1400" b="1" dirty="0" err="1" smtClean="0">
                <a:latin typeface="Garamond" pitchFamily="18" charset="0"/>
                <a:ea typeface="Arial Unicode MS" pitchFamily="34" charset="-128"/>
                <a:cs typeface="Arial Unicode MS" pitchFamily="34" charset="-128"/>
              </a:rPr>
              <a:t>Dickinger</a:t>
            </a:r>
            <a:r>
              <a:rPr lang="en-US" sz="1400" b="1" dirty="0" smtClean="0">
                <a:latin typeface="Garamond" pitchFamily="18" charset="0"/>
                <a:ea typeface="Arial Unicode MS" pitchFamily="34" charset="-128"/>
                <a:cs typeface="Arial Unicode MS" pitchFamily="34" charset="-128"/>
              </a:rPr>
              <a:t>   </a:t>
            </a:r>
            <a:endParaRPr lang="en-US" sz="1400" b="1" dirty="0">
              <a:latin typeface="Garamond" pitchFamily="18" charset="0"/>
              <a:ea typeface="Arial Unicode MS" pitchFamily="34" charset="-128"/>
              <a:cs typeface="Arial Unicode MS" pitchFamily="34" charset="-128"/>
            </a:endParaRPr>
          </a:p>
        </p:txBody>
      </p:sp>
      <p:sp>
        <p:nvSpPr>
          <p:cNvPr id="11266" name="AutoShape 2" descr="Displaying BATB_Log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68" name="AutoShape 4" descr="Displaying BATB_Log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685800" y="4572000"/>
            <a:ext cx="3505200" cy="1200329"/>
          </a:xfrm>
          <a:prstGeom prst="rect">
            <a:avLst/>
          </a:prstGeom>
          <a:noFill/>
        </p:spPr>
        <p:txBody>
          <a:bodyPr wrap="square" rtlCol="0">
            <a:spAutoFit/>
          </a:bodyPr>
          <a:lstStyle/>
          <a:p>
            <a:pPr algn="r"/>
            <a:endParaRPr lang="en-US" b="1" dirty="0" smtClean="0">
              <a:latin typeface="Garamond" pitchFamily="18" charset="0"/>
            </a:endParaRPr>
          </a:p>
          <a:p>
            <a:pPr algn="r"/>
            <a:r>
              <a:rPr lang="en-US" b="1" dirty="0" smtClean="0">
                <a:latin typeface="Garamond" pitchFamily="18" charset="0"/>
              </a:rPr>
              <a:t> SHOW DATES:</a:t>
            </a:r>
          </a:p>
          <a:p>
            <a:pPr algn="r"/>
            <a:r>
              <a:rPr lang="en-US" b="1" dirty="0" smtClean="0">
                <a:latin typeface="Garamond" pitchFamily="18" charset="0"/>
              </a:rPr>
              <a:t>March 2, 3, 4 - 7:00 PM</a:t>
            </a:r>
          </a:p>
          <a:p>
            <a:pPr algn="r"/>
            <a:r>
              <a:rPr lang="en-US" b="1" dirty="0" smtClean="0">
                <a:latin typeface="Garamond" pitchFamily="18" charset="0"/>
              </a:rPr>
              <a:t>March 5 - 2:00 PM and 7:00 PM</a:t>
            </a:r>
            <a:endParaRPr lang="en-US" b="1" dirty="0">
              <a:latin typeface="Garamond" pitchFamily="18" charset="0"/>
            </a:endParaRPr>
          </a:p>
        </p:txBody>
      </p:sp>
      <p:sp>
        <p:nvSpPr>
          <p:cNvPr id="9" name="TextBox 8"/>
          <p:cNvSpPr txBox="1"/>
          <p:nvPr/>
        </p:nvSpPr>
        <p:spPr>
          <a:xfrm>
            <a:off x="4724400" y="4572001"/>
            <a:ext cx="4114800" cy="1723549"/>
          </a:xfrm>
          <a:prstGeom prst="rect">
            <a:avLst/>
          </a:prstGeom>
          <a:noFill/>
        </p:spPr>
        <p:txBody>
          <a:bodyPr wrap="square" rtlCol="0">
            <a:spAutoFit/>
          </a:bodyPr>
          <a:lstStyle/>
          <a:p>
            <a:endParaRPr lang="en-US" sz="1600" b="1" dirty="0" smtClean="0">
              <a:latin typeface="Garamond" pitchFamily="18" charset="0"/>
            </a:endParaRPr>
          </a:p>
          <a:p>
            <a:r>
              <a:rPr lang="en-US" b="1" dirty="0" smtClean="0">
                <a:latin typeface="Garamond" pitchFamily="18" charset="0"/>
              </a:rPr>
              <a:t>TICKET PRICES:</a:t>
            </a:r>
          </a:p>
          <a:p>
            <a:r>
              <a:rPr lang="en-US" b="1" dirty="0" smtClean="0">
                <a:latin typeface="Garamond" pitchFamily="18" charset="0"/>
              </a:rPr>
              <a:t>Adults -- $15</a:t>
            </a:r>
          </a:p>
          <a:p>
            <a:r>
              <a:rPr lang="en-US" b="1" dirty="0" smtClean="0">
                <a:latin typeface="Garamond" pitchFamily="18" charset="0"/>
              </a:rPr>
              <a:t>Students (19 years and younger) -- $12</a:t>
            </a:r>
          </a:p>
          <a:p>
            <a:r>
              <a:rPr lang="en-US" b="1" dirty="0" smtClean="0">
                <a:latin typeface="Garamond" pitchFamily="18" charset="0"/>
              </a:rPr>
              <a:t>Seniors (62 years and older) -- $12</a:t>
            </a:r>
          </a:p>
          <a:p>
            <a:endParaRPr lang="en-US" b="1" dirty="0">
              <a:latin typeface="Garamond" pitchFamily="18" charset="0"/>
            </a:endParaRPr>
          </a:p>
        </p:txBody>
      </p:sp>
      <p:sp>
        <p:nvSpPr>
          <p:cNvPr id="11" name="TextBox 10"/>
          <p:cNvSpPr txBox="1"/>
          <p:nvPr/>
        </p:nvSpPr>
        <p:spPr>
          <a:xfrm>
            <a:off x="2438400" y="5943600"/>
            <a:ext cx="4267200" cy="1077218"/>
          </a:xfrm>
          <a:prstGeom prst="rect">
            <a:avLst/>
          </a:prstGeom>
          <a:noFill/>
        </p:spPr>
        <p:txBody>
          <a:bodyPr wrap="square" rtlCol="0">
            <a:spAutoFit/>
          </a:bodyPr>
          <a:lstStyle/>
          <a:p>
            <a:pPr algn="ctr"/>
            <a:r>
              <a:rPr lang="en-US" sz="1600" dirty="0" smtClean="0">
                <a:latin typeface="Garamond" pitchFamily="18" charset="0"/>
              </a:rPr>
              <a:t>Conestoga High School</a:t>
            </a:r>
          </a:p>
          <a:p>
            <a:pPr algn="ctr"/>
            <a:r>
              <a:rPr lang="en-US" sz="1600" dirty="0" smtClean="0">
                <a:latin typeface="Garamond" pitchFamily="18" charset="0"/>
              </a:rPr>
              <a:t> Hobson C. Wagner Auditorium </a:t>
            </a:r>
          </a:p>
          <a:p>
            <a:pPr algn="ctr"/>
            <a:r>
              <a:rPr lang="en-US" sz="1600" dirty="0" smtClean="0">
                <a:latin typeface="Garamond" pitchFamily="18" charset="0"/>
              </a:rPr>
              <a:t>Tickets available at: </a:t>
            </a:r>
            <a:r>
              <a:rPr lang="en-US" sz="1600" dirty="0" smtClean="0">
                <a:latin typeface="Garamond" pitchFamily="18" charset="0"/>
                <a:hlinkClick r:id="rId2"/>
              </a:rPr>
              <a:t>http://www.stogatheatre.com</a:t>
            </a:r>
            <a:endParaRPr lang="en-US" sz="1600" dirty="0" smtClean="0">
              <a:latin typeface="Garamond" pitchFamily="18" charset="0"/>
            </a:endParaRPr>
          </a:p>
          <a:p>
            <a:pPr algn="ctr"/>
            <a:endParaRPr lang="en-US" sz="1600" dirty="0">
              <a:latin typeface="Garamond" pitchFamily="18" charset="0"/>
            </a:endParaRPr>
          </a:p>
        </p:txBody>
      </p:sp>
      <p:pic>
        <p:nvPicPr>
          <p:cNvPr id="2" name="Picture 1"/>
          <p:cNvPicPr>
            <a:picLocks noChangeAspect="1"/>
          </p:cNvPicPr>
          <p:nvPr/>
        </p:nvPicPr>
        <p:blipFill>
          <a:blip r:embed="rId3"/>
          <a:stretch>
            <a:fillRect/>
          </a:stretch>
        </p:blipFill>
        <p:spPr>
          <a:xfrm>
            <a:off x="4648200" y="266700"/>
            <a:ext cx="4114800" cy="4457700"/>
          </a:xfrm>
          <a:prstGeom prst="rect">
            <a:avLst/>
          </a:prstGeom>
        </p:spPr>
      </p:pic>
      <p:sp>
        <p:nvSpPr>
          <p:cNvPr id="5" name="TextBox 4"/>
          <p:cNvSpPr txBox="1"/>
          <p:nvPr/>
        </p:nvSpPr>
        <p:spPr>
          <a:xfrm>
            <a:off x="4876800" y="457201"/>
            <a:ext cx="2209800" cy="186590"/>
          </a:xfrm>
          <a:prstGeom prst="rect">
            <a:avLst/>
          </a:prstGeom>
          <a:noFill/>
        </p:spPr>
        <p:txBody>
          <a:bodyPr wrap="square" rtlCol="0">
            <a:spAutoFit/>
          </a:bodyPr>
          <a:lstStyle/>
          <a:p>
            <a:pPr>
              <a:lnSpc>
                <a:spcPct val="50000"/>
              </a:lnSpc>
            </a:pPr>
            <a:r>
              <a:rPr lang="en-US" sz="1050" dirty="0" smtClean="0">
                <a:solidFill>
                  <a:schemeClr val="bg1"/>
                </a:solidFill>
              </a:rPr>
              <a:t>STOGA MUSIC THEATRE PRESENTS:</a:t>
            </a:r>
            <a:endParaRPr lang="en-US" sz="1050"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8137</TotalTime>
  <Words>200</Words>
  <Application>Microsoft Office PowerPoint</Application>
  <PresentationFormat>On-screen Show (4:3)</PresentationFormat>
  <Paragraphs>24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 Unicode MS</vt:lpstr>
      <vt:lpstr>Arial</vt:lpstr>
      <vt:lpstr>Calibri</vt:lpstr>
      <vt:lpstr>Garamond</vt:lpstr>
      <vt:lpstr>Office Theme</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Andrea</dc:creator>
  <cp:lastModifiedBy>Braun, Jeanne</cp:lastModifiedBy>
  <cp:revision>31</cp:revision>
  <cp:lastPrinted>2016-01-29T04:02:56Z</cp:lastPrinted>
  <dcterms:created xsi:type="dcterms:W3CDTF">2015-01-28T03:44:14Z</dcterms:created>
  <dcterms:modified xsi:type="dcterms:W3CDTF">2016-02-02T12:59:56Z</dcterms:modified>
</cp:coreProperties>
</file>