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62" d="100"/>
          <a:sy n="162" d="100"/>
        </p:scale>
        <p:origin x="-8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7EA54-349B-B44D-90AC-6B2B25B3C7DB}" type="datetimeFigureOut">
              <a:rPr lang="en-US" smtClean="0"/>
              <a:t>5/10/15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84D86-A8CE-EC4A-9A07-2716972EA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012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7EA54-349B-B44D-90AC-6B2B25B3C7DB}" type="datetimeFigureOut">
              <a:rPr lang="en-US" smtClean="0"/>
              <a:t>5/10/15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84D86-A8CE-EC4A-9A07-2716972EA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123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7EA54-349B-B44D-90AC-6B2B25B3C7DB}" type="datetimeFigureOut">
              <a:rPr lang="en-US" smtClean="0"/>
              <a:t>5/10/15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84D86-A8CE-EC4A-9A07-2716972EA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835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7EA54-349B-B44D-90AC-6B2B25B3C7DB}" type="datetimeFigureOut">
              <a:rPr lang="en-US" smtClean="0"/>
              <a:t>5/10/15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84D86-A8CE-EC4A-9A07-2716972EA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839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7EA54-349B-B44D-90AC-6B2B25B3C7DB}" type="datetimeFigureOut">
              <a:rPr lang="en-US" smtClean="0"/>
              <a:t>5/10/15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84D86-A8CE-EC4A-9A07-2716972EA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969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7EA54-349B-B44D-90AC-6B2B25B3C7DB}" type="datetimeFigureOut">
              <a:rPr lang="en-US" smtClean="0"/>
              <a:t>5/10/15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84D86-A8CE-EC4A-9A07-2716972EA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878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7EA54-349B-B44D-90AC-6B2B25B3C7DB}" type="datetimeFigureOut">
              <a:rPr lang="en-US" smtClean="0"/>
              <a:t>5/10/15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84D86-A8CE-EC4A-9A07-2716972EA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190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7EA54-349B-B44D-90AC-6B2B25B3C7DB}" type="datetimeFigureOut">
              <a:rPr lang="en-US" smtClean="0"/>
              <a:t>5/10/15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84D86-A8CE-EC4A-9A07-2716972EA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292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7EA54-349B-B44D-90AC-6B2B25B3C7DB}" type="datetimeFigureOut">
              <a:rPr lang="en-US" smtClean="0"/>
              <a:t>5/10/15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84D86-A8CE-EC4A-9A07-2716972EA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843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7EA54-349B-B44D-90AC-6B2B25B3C7DB}" type="datetimeFigureOut">
              <a:rPr lang="en-US" smtClean="0"/>
              <a:t>5/10/15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84D86-A8CE-EC4A-9A07-2716972EA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935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7EA54-349B-B44D-90AC-6B2B25B3C7DB}" type="datetimeFigureOut">
              <a:rPr lang="en-US" smtClean="0"/>
              <a:t>5/10/15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84D86-A8CE-EC4A-9A07-2716972EA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777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7EA54-349B-B44D-90AC-6B2B25B3C7DB}" type="datetimeFigureOut">
              <a:rPr lang="en-US" smtClean="0"/>
              <a:t>5/10/15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284D86-A8CE-EC4A-9A07-2716972EA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244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teensneedsleep.files.wordpress.com/2011/04/kelley-et-al-synchronizing-education-to-adolescent-biology-let-teens-sleep-start-school-later.pdf" TargetMode="External"/><Relationship Id="rId4" Type="http://schemas.openxmlformats.org/officeDocument/2006/relationships/hyperlink" Target="https://www.aap.org/en-us/about-the-aap/aap-press-room/pages/Let-Them-Sleep-AAP-Recommends-Delaying-Start-Times-of-Middle-and-High-Schools-to-Combat-Teen-Sleep-Deprivation.aspx" TargetMode="External"/><Relationship Id="rId5" Type="http://schemas.openxmlformats.org/officeDocument/2006/relationships/hyperlink" Target="https://www.spps.org/uploads/final_version_3-11-14_start_time_report.pdf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econ.ucdavis.edu/faculty/scarrell/sleep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GREENWICH PTAC </a:t>
            </a:r>
            <a:br>
              <a:rPr lang="en-US" dirty="0" smtClean="0"/>
            </a:br>
            <a:r>
              <a:rPr lang="en-US" dirty="0" smtClean="0"/>
              <a:t>Health &amp; Wellness Committee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Presentation on Teen Sleep Needs and </a:t>
            </a:r>
          </a:p>
          <a:p>
            <a:r>
              <a:rPr lang="en-US" dirty="0" smtClean="0"/>
              <a:t>School Start Times</a:t>
            </a:r>
          </a:p>
          <a:p>
            <a:r>
              <a:rPr lang="en-US" dirty="0" smtClean="0"/>
              <a:t>May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9734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Spread the Word to Your Parents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PTA weekly newsletters</a:t>
            </a:r>
          </a:p>
          <a:p>
            <a:r>
              <a:rPr lang="en-US" dirty="0" smtClean="0"/>
              <a:t>Friday Folders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9274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>
                <a:hlinkClick r:id="rId2"/>
              </a:rPr>
              <a:t>“A’s from Zzzz’s? The Causal Effect of School Start Time on the Academic Achievement of Adolescents” by Scott Carroll, Teny Maghakian and James West, </a:t>
            </a:r>
            <a:r>
              <a:rPr lang="en-US" i="1" dirty="0">
                <a:hlinkClick r:id="rId2"/>
              </a:rPr>
              <a:t>American Economic Journal, August 2011</a:t>
            </a:r>
            <a:endParaRPr lang="en-US" i="1" dirty="0"/>
          </a:p>
          <a:p>
            <a:r>
              <a:rPr lang="en-US" dirty="0">
                <a:hlinkClick r:id="rId3"/>
              </a:rPr>
              <a:t>“Synchronizing Education to Adolescent Biology: Let Teens Sleep, Start School Later” by Paul Kelley, Steven Lockley, Russell Foster and Jonathan Kelley, </a:t>
            </a:r>
            <a:r>
              <a:rPr lang="en-US" i="1" dirty="0">
                <a:hlinkClick r:id="rId3"/>
              </a:rPr>
              <a:t>Learning, Media and Technology, August 2014</a:t>
            </a:r>
            <a:r>
              <a:rPr lang="en-US" dirty="0">
                <a:hlinkClick r:id="rId3"/>
              </a:rPr>
              <a:t> </a:t>
            </a:r>
            <a:endParaRPr lang="en-US" dirty="0"/>
          </a:p>
          <a:p>
            <a:r>
              <a:rPr lang="en-US" dirty="0">
                <a:hlinkClick r:id="rId4"/>
              </a:rPr>
              <a:t>“Let Them Sleep: AAP Recommends Delaying Start Times of Middle and High School to Combat Teen Sleep Deprivation”, American Academy of Pediatrics, August 2014</a:t>
            </a:r>
            <a:endParaRPr lang="en-US" dirty="0"/>
          </a:p>
          <a:p>
            <a:r>
              <a:rPr lang="en-US" dirty="0">
                <a:hlinkClick r:id="rId5"/>
              </a:rPr>
              <a:t>Wahlstrom, K., Dretzke, B., Gordon, M., Peterson, K., Edwards, K., &amp; Gdula, J. (2014). </a:t>
            </a:r>
            <a:r>
              <a:rPr lang="en-US" i="1" dirty="0">
                <a:hlinkClick r:id="rId5"/>
              </a:rPr>
              <a:t>Examining the Impact of Later School Start Times on the Health and Academic Performance of High School Students: A Multi-Site Study. </a:t>
            </a:r>
            <a:r>
              <a:rPr lang="en-US" dirty="0">
                <a:hlinkClick r:id="rId5"/>
              </a:rPr>
              <a:t>Center for Applied Research and Educational Improvement. St Paul, MN: University of Minnesota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15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AAP Recommendation vs. GHS 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 August 2014, the American Academy of Pediatrics (AAP) recommended that no high school or middle school begin earlier</a:t>
            </a:r>
            <a:r>
              <a:rPr lang="en-US" i="1" dirty="0" smtClean="0"/>
              <a:t> </a:t>
            </a:r>
            <a:r>
              <a:rPr lang="en-US" dirty="0" smtClean="0"/>
              <a:t>than 8:30 am due to the biological shift in sleep needs of adolescents.</a:t>
            </a:r>
          </a:p>
          <a:p>
            <a:r>
              <a:rPr lang="en-US" dirty="0" smtClean="0"/>
              <a:t>Greenwich High School classes start at 7:30 am.  Bus pick-ups begin as early as 6:30 am.  Many athletic, band and music practices begin before school as early as 6:15 am.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741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Sleep Needs of Teens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During puberty, teens’ circadian rhythm changes so that they naturally fall asleep at 11:00 pm and naturally waken at 8:00 am.</a:t>
            </a:r>
          </a:p>
          <a:p>
            <a:r>
              <a:rPr lang="en-US" dirty="0" smtClean="0"/>
              <a:t>Teenagers ideally need 9.25 hours of sleep per night.  Two-thirds of high school students report getting less than 7 hours of sleep per night.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198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Effects of Sleep Deprivation in Teens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Decreased concentration and cognitive performance</a:t>
            </a:r>
          </a:p>
          <a:p>
            <a:r>
              <a:rPr lang="en-US" dirty="0" smtClean="0"/>
              <a:t>Decreased motor performance and increased risk of auto accidents</a:t>
            </a:r>
          </a:p>
          <a:p>
            <a:r>
              <a:rPr lang="en-US" dirty="0" smtClean="0"/>
              <a:t>Increased risk of depression, substance abuse and obesity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205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Starting School Later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Higher grades and standardized test scores</a:t>
            </a:r>
          </a:p>
          <a:p>
            <a:r>
              <a:rPr lang="en-US" dirty="0" smtClean="0"/>
              <a:t>Less tardiness</a:t>
            </a:r>
          </a:p>
          <a:p>
            <a:r>
              <a:rPr lang="en-US" dirty="0" smtClean="0"/>
              <a:t>Greater attendance</a:t>
            </a:r>
          </a:p>
          <a:p>
            <a:r>
              <a:rPr lang="en-US" dirty="0" smtClean="0"/>
              <a:t>Better mood and behavior among teens</a:t>
            </a:r>
          </a:p>
          <a:p>
            <a:r>
              <a:rPr lang="en-US" dirty="0" smtClean="0"/>
              <a:t>Better long-term memory consolidation</a:t>
            </a:r>
          </a:p>
          <a:p>
            <a:r>
              <a:rPr lang="en-US" dirty="0" smtClean="0"/>
              <a:t>In those high schools which have shifted to a later start, teens report getting an extra hour of sleep per night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069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Issues Affected by a Later School Start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Bus schedules/possible need for increased number of buses</a:t>
            </a:r>
          </a:p>
          <a:p>
            <a:r>
              <a:rPr lang="en-US" dirty="0" smtClean="0"/>
              <a:t>Athletic schedules</a:t>
            </a:r>
          </a:p>
          <a:p>
            <a:r>
              <a:rPr lang="en-US" dirty="0" smtClean="0"/>
              <a:t>After school sports and extracurricular practices</a:t>
            </a:r>
          </a:p>
          <a:p>
            <a:r>
              <a:rPr lang="en-US" dirty="0" smtClean="0"/>
              <a:t>After school jobs for students</a:t>
            </a:r>
          </a:p>
          <a:p>
            <a:r>
              <a:rPr lang="en-US" dirty="0" smtClean="0"/>
              <a:t>Child care arrangements</a:t>
            </a:r>
          </a:p>
          <a:p>
            <a:r>
              <a:rPr lang="en-US" dirty="0" smtClean="0"/>
              <a:t>Parent/Teacher commutes</a:t>
            </a:r>
          </a:p>
          <a:p>
            <a:r>
              <a:rPr lang="en-US" dirty="0" smtClean="0"/>
              <a:t>Contractual obligations to staff</a:t>
            </a:r>
          </a:p>
          <a:p>
            <a:r>
              <a:rPr lang="en-US" dirty="0" smtClean="0"/>
              <a:t>Budget – may require additional funding or cuts to other areas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291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have other districts handled this change?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Flip flop elementary and high school start times</a:t>
            </a:r>
          </a:p>
          <a:p>
            <a:r>
              <a:rPr lang="en-US" dirty="0" smtClean="0"/>
              <a:t>Shift all school start times later by 30 to 60 minutes</a:t>
            </a:r>
          </a:p>
          <a:p>
            <a:r>
              <a:rPr lang="en-US" dirty="0" smtClean="0"/>
              <a:t>Add an extra block to the high school schedule so students can choose whether to begin classes at 7:30 am or 8:30 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5799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GPS Survey on School Start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gauge interest in exploring a later start time at GHS</a:t>
            </a:r>
          </a:p>
          <a:p>
            <a:r>
              <a:rPr lang="en-US" dirty="0" smtClean="0"/>
              <a:t>To be distributed to parents, teachers and staff before the end of the school May</a:t>
            </a:r>
          </a:p>
          <a:p>
            <a:r>
              <a:rPr lang="en-US" dirty="0" smtClean="0"/>
              <a:t>Need to educate community about this issue in advance of the survey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3616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Educate Yourself About This 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Greenwich PTAC Wellness Committee is sponsoring a panel discussion on May 26 at 7 pm at Central Middle School Auditorium to discuss teen sleep needs and possible impact of changing start times at GHS.  </a:t>
            </a:r>
          </a:p>
          <a:p>
            <a:r>
              <a:rPr lang="en-US" dirty="0" smtClean="0"/>
              <a:t>Featured panelists: Dr. Marcie Schneider of Greenwich Adolescent Medicine; Lisa </a:t>
            </a:r>
            <a:r>
              <a:rPr lang="en-US" dirty="0" err="1" smtClean="0"/>
              <a:t>Bogan</a:t>
            </a:r>
            <a:r>
              <a:rPr lang="en-US" dirty="0" smtClean="0"/>
              <a:t>, a parent from Wilton which changed their high school start time in 2002; Dr. </a:t>
            </a:r>
            <a:r>
              <a:rPr lang="en-US" dirty="0" err="1" smtClean="0"/>
              <a:t>McKersie</a:t>
            </a:r>
            <a:r>
              <a:rPr lang="en-US" dirty="0" smtClean="0"/>
              <a:t> and Dr. Winters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70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651</Words>
  <Application>Microsoft Macintosh PowerPoint</Application>
  <PresentationFormat>On-screen Show (4:3)</PresentationFormat>
  <Paragraphs>49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GREENWICH PTAC  Health &amp; Wellness Committee</vt:lpstr>
      <vt:lpstr>AAP Recommendation vs. GHS Schedule</vt:lpstr>
      <vt:lpstr>Sleep Needs of Teens</vt:lpstr>
      <vt:lpstr>Effects of Sleep Deprivation in Teens</vt:lpstr>
      <vt:lpstr>Benefits of Starting School Later</vt:lpstr>
      <vt:lpstr>Issues Affected by a Later School Start</vt:lpstr>
      <vt:lpstr>How have other districts handled this change?</vt:lpstr>
      <vt:lpstr>GPS Survey on School Start Time</vt:lpstr>
      <vt:lpstr>Educate Yourself About This Issue</vt:lpstr>
      <vt:lpstr>Spread the Word to Your Parents</vt:lpstr>
      <vt:lpstr>Sources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GREENWICH PTAC  Health &amp; Wellness Committee</dc:title>
  <dc:creator>Sophie Dowling User</dc:creator>
  <cp:lastModifiedBy>Sophie Dowling User</cp:lastModifiedBy>
  <cp:revision>7</cp:revision>
  <dcterms:created xsi:type="dcterms:W3CDTF">2015-05-05T13:34:39Z</dcterms:created>
  <dcterms:modified xsi:type="dcterms:W3CDTF">2015-05-10T14:55:54Z</dcterms:modified>
</cp:coreProperties>
</file>