
<file path=[Content_Types].xml><?xml version="1.0" encoding="utf-8"?>
<Types xmlns="http://schemas.openxmlformats.org/package/2006/content-types">
  <Default Extension="tmp" ContentType="image/png"/>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9" r:id="rId2"/>
    <p:sldId id="258" r:id="rId3"/>
    <p:sldId id="256" r:id="rId4"/>
    <p:sldId id="260" r:id="rId5"/>
    <p:sldId id="261" r:id="rId6"/>
    <p:sldId id="257" r:id="rId7"/>
    <p:sldId id="262" r:id="rId8"/>
  </p:sldIdLst>
  <p:sldSz cx="6858000" cy="9144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FF5E1"/>
    <a:srgbClr val="2B9135"/>
    <a:srgbClr val="6DBB71"/>
    <a:srgbClr val="438F47"/>
    <a:srgbClr val="F3FF81"/>
    <a:srgbClr val="F4FE76"/>
    <a:srgbClr val="FBFFD5"/>
    <a:srgbClr val="EFF414"/>
    <a:srgbClr val="F1F6AC"/>
    <a:srgbClr val="E9EFB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9" d="100"/>
          <a:sy n="79" d="100"/>
        </p:scale>
        <p:origin x="123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smtClean="0"/>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710E7D7-3E00-48B1-8091-C84CF3BD743F}"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18288F-7851-4F70-B4D0-382A599D743F}" type="slidenum">
              <a:rPr lang="en-US" smtClean="0"/>
              <a:t>‹#›</a:t>
            </a:fld>
            <a:endParaRPr lang="en-US"/>
          </a:p>
        </p:txBody>
      </p:sp>
    </p:spTree>
    <p:extLst>
      <p:ext uri="{BB962C8B-B14F-4D97-AF65-F5344CB8AC3E}">
        <p14:creationId xmlns:p14="http://schemas.microsoft.com/office/powerpoint/2010/main" val="25948786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10E7D7-3E00-48B1-8091-C84CF3BD743F}"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18288F-7851-4F70-B4D0-382A599D743F}" type="slidenum">
              <a:rPr lang="en-US" smtClean="0"/>
              <a:t>‹#›</a:t>
            </a:fld>
            <a:endParaRPr lang="en-US"/>
          </a:p>
        </p:txBody>
      </p:sp>
    </p:spTree>
    <p:extLst>
      <p:ext uri="{BB962C8B-B14F-4D97-AF65-F5344CB8AC3E}">
        <p14:creationId xmlns:p14="http://schemas.microsoft.com/office/powerpoint/2010/main" val="2168303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10E7D7-3E00-48B1-8091-C84CF3BD743F}"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18288F-7851-4F70-B4D0-382A599D743F}" type="slidenum">
              <a:rPr lang="en-US" smtClean="0"/>
              <a:t>‹#›</a:t>
            </a:fld>
            <a:endParaRPr lang="en-US"/>
          </a:p>
        </p:txBody>
      </p:sp>
    </p:spTree>
    <p:extLst>
      <p:ext uri="{BB962C8B-B14F-4D97-AF65-F5344CB8AC3E}">
        <p14:creationId xmlns:p14="http://schemas.microsoft.com/office/powerpoint/2010/main" val="1173182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10E7D7-3E00-48B1-8091-C84CF3BD743F}"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18288F-7851-4F70-B4D0-382A599D743F}" type="slidenum">
              <a:rPr lang="en-US" smtClean="0"/>
              <a:t>‹#›</a:t>
            </a:fld>
            <a:endParaRPr lang="en-US"/>
          </a:p>
        </p:txBody>
      </p:sp>
    </p:spTree>
    <p:extLst>
      <p:ext uri="{BB962C8B-B14F-4D97-AF65-F5344CB8AC3E}">
        <p14:creationId xmlns:p14="http://schemas.microsoft.com/office/powerpoint/2010/main" val="28089442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smtClean="0"/>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10E7D7-3E00-48B1-8091-C84CF3BD743F}"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18288F-7851-4F70-B4D0-382A599D743F}" type="slidenum">
              <a:rPr lang="en-US" smtClean="0"/>
              <a:t>‹#›</a:t>
            </a:fld>
            <a:endParaRPr lang="en-US"/>
          </a:p>
        </p:txBody>
      </p:sp>
    </p:spTree>
    <p:extLst>
      <p:ext uri="{BB962C8B-B14F-4D97-AF65-F5344CB8AC3E}">
        <p14:creationId xmlns:p14="http://schemas.microsoft.com/office/powerpoint/2010/main" val="3957888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710E7D7-3E00-48B1-8091-C84CF3BD743F}" type="datetimeFigureOut">
              <a:rPr lang="en-US" smtClean="0"/>
              <a:t>7/18/2016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18288F-7851-4F70-B4D0-382A599D743F}" type="slidenum">
              <a:rPr lang="en-US" smtClean="0"/>
              <a:t>‹#›</a:t>
            </a:fld>
            <a:endParaRPr lang="en-US"/>
          </a:p>
        </p:txBody>
      </p:sp>
    </p:spTree>
    <p:extLst>
      <p:ext uri="{BB962C8B-B14F-4D97-AF65-F5344CB8AC3E}">
        <p14:creationId xmlns:p14="http://schemas.microsoft.com/office/powerpoint/2010/main" val="1435957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710E7D7-3E00-48B1-8091-C84CF3BD743F}" type="datetimeFigureOut">
              <a:rPr lang="en-US" smtClean="0"/>
              <a:t>7/18/2016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18288F-7851-4F70-B4D0-382A599D743F}" type="slidenum">
              <a:rPr lang="en-US" smtClean="0"/>
              <a:t>‹#›</a:t>
            </a:fld>
            <a:endParaRPr lang="en-US"/>
          </a:p>
        </p:txBody>
      </p:sp>
    </p:spTree>
    <p:extLst>
      <p:ext uri="{BB962C8B-B14F-4D97-AF65-F5344CB8AC3E}">
        <p14:creationId xmlns:p14="http://schemas.microsoft.com/office/powerpoint/2010/main" val="20605907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710E7D7-3E00-48B1-8091-C84CF3BD743F}" type="datetimeFigureOut">
              <a:rPr lang="en-US" smtClean="0"/>
              <a:t>7/18/2016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18288F-7851-4F70-B4D0-382A599D743F}" type="slidenum">
              <a:rPr lang="en-US" smtClean="0"/>
              <a:t>‹#›</a:t>
            </a:fld>
            <a:endParaRPr lang="en-US"/>
          </a:p>
        </p:txBody>
      </p:sp>
    </p:spTree>
    <p:extLst>
      <p:ext uri="{BB962C8B-B14F-4D97-AF65-F5344CB8AC3E}">
        <p14:creationId xmlns:p14="http://schemas.microsoft.com/office/powerpoint/2010/main" val="34811624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10E7D7-3E00-48B1-8091-C84CF3BD743F}" type="datetimeFigureOut">
              <a:rPr lang="en-US" smtClean="0"/>
              <a:t>7/18/2016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18288F-7851-4F70-B4D0-382A599D743F}" type="slidenum">
              <a:rPr lang="en-US" smtClean="0"/>
              <a:t>‹#›</a:t>
            </a:fld>
            <a:endParaRPr lang="en-US"/>
          </a:p>
        </p:txBody>
      </p:sp>
    </p:spTree>
    <p:extLst>
      <p:ext uri="{BB962C8B-B14F-4D97-AF65-F5344CB8AC3E}">
        <p14:creationId xmlns:p14="http://schemas.microsoft.com/office/powerpoint/2010/main" val="9947612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smtClean="0"/>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10E7D7-3E00-48B1-8091-C84CF3BD743F}" type="datetimeFigureOut">
              <a:rPr lang="en-US" smtClean="0"/>
              <a:t>7/18/2016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18288F-7851-4F70-B4D0-382A599D743F}" type="slidenum">
              <a:rPr lang="en-US" smtClean="0"/>
              <a:t>‹#›</a:t>
            </a:fld>
            <a:endParaRPr lang="en-US"/>
          </a:p>
        </p:txBody>
      </p:sp>
    </p:spTree>
    <p:extLst>
      <p:ext uri="{BB962C8B-B14F-4D97-AF65-F5344CB8AC3E}">
        <p14:creationId xmlns:p14="http://schemas.microsoft.com/office/powerpoint/2010/main" val="3367685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10E7D7-3E00-48B1-8091-C84CF3BD743F}" type="datetimeFigureOut">
              <a:rPr lang="en-US" smtClean="0"/>
              <a:t>7/18/2016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18288F-7851-4F70-B4D0-382A599D743F}" type="slidenum">
              <a:rPr lang="en-US" smtClean="0"/>
              <a:t>‹#›</a:t>
            </a:fld>
            <a:endParaRPr lang="en-US"/>
          </a:p>
        </p:txBody>
      </p:sp>
    </p:spTree>
    <p:extLst>
      <p:ext uri="{BB962C8B-B14F-4D97-AF65-F5344CB8AC3E}">
        <p14:creationId xmlns:p14="http://schemas.microsoft.com/office/powerpoint/2010/main" val="1298290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43000">
              <a:srgbClr val="B2DBB7"/>
            </a:gs>
            <a:gs pos="79000">
              <a:srgbClr val="DFF5E1"/>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8710E7D7-3E00-48B1-8091-C84CF3BD743F}" type="datetimeFigureOut">
              <a:rPr lang="en-US" smtClean="0"/>
              <a:t>7/18/2016</a:t>
            </a:fld>
            <a:endParaRPr lang="en-US"/>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6818288F-7851-4F70-B4D0-382A599D743F}" type="slidenum">
              <a:rPr lang="en-US" smtClean="0"/>
              <a:t>‹#›</a:t>
            </a:fld>
            <a:endParaRPr lang="en-US"/>
          </a:p>
        </p:txBody>
      </p:sp>
    </p:spTree>
    <p:extLst>
      <p:ext uri="{BB962C8B-B14F-4D97-AF65-F5344CB8AC3E}">
        <p14:creationId xmlns:p14="http://schemas.microsoft.com/office/powerpoint/2010/main" val="410734924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tmp"/><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mailto:foresthealth@dec.ny.gov" TargetMode="External"/><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hyperlink" Target="mailto:foresthealth@dec.ny.gov"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LBposter-d01-mv.pdf - Adobe Acrobat Pro"/>
          <p:cNvPicPr>
            <a:picLocks noChangeAspect="1"/>
          </p:cNvPicPr>
          <p:nvPr/>
        </p:nvPicPr>
        <p:blipFill rotWithShape="1">
          <a:blip r:embed="rId2">
            <a:extLst>
              <a:ext uri="{28A0092B-C50C-407E-A947-70E740481C1C}">
                <a14:useLocalDpi xmlns:a14="http://schemas.microsoft.com/office/drawing/2010/main" val="0"/>
              </a:ext>
            </a:extLst>
          </a:blip>
          <a:srcRect l="53383" t="23499" r="24965" b="47962"/>
          <a:stretch/>
        </p:blipFill>
        <p:spPr>
          <a:xfrm>
            <a:off x="1200912" y="1721828"/>
            <a:ext cx="4401312" cy="4483903"/>
          </a:xfrm>
          <a:prstGeom prst="rect">
            <a:avLst/>
          </a:prstGeom>
          <a:noFill/>
          <a:ln>
            <a:solidFill>
              <a:schemeClr val="tx1"/>
            </a:solidFill>
          </a:ln>
        </p:spPr>
      </p:pic>
      <p:sp>
        <p:nvSpPr>
          <p:cNvPr id="7" name="TextBox 6"/>
          <p:cNvSpPr txBox="1"/>
          <p:nvPr/>
        </p:nvSpPr>
        <p:spPr>
          <a:xfrm>
            <a:off x="170688" y="6205731"/>
            <a:ext cx="6858000" cy="2031325"/>
          </a:xfrm>
          <a:prstGeom prst="rect">
            <a:avLst/>
          </a:prstGeom>
          <a:noFill/>
        </p:spPr>
        <p:txBody>
          <a:bodyPr wrap="square" rtlCol="0">
            <a:spAutoFit/>
          </a:bodyPr>
          <a:lstStyle/>
          <a:p>
            <a:endParaRPr lang="en-US" dirty="0">
              <a:solidFill>
                <a:schemeClr val="accent1">
                  <a:lumMod val="50000"/>
                </a:schemeClr>
              </a:solidFill>
            </a:endParaRPr>
          </a:p>
          <a:p>
            <a:r>
              <a:rPr lang="en-US" dirty="0" smtClean="0">
                <a:solidFill>
                  <a:srgbClr val="002060"/>
                </a:solidFill>
              </a:rPr>
              <a:t>The Asian </a:t>
            </a:r>
            <a:r>
              <a:rPr lang="en-US" dirty="0" err="1" smtClean="0">
                <a:solidFill>
                  <a:srgbClr val="002060"/>
                </a:solidFill>
              </a:rPr>
              <a:t>longhorned</a:t>
            </a:r>
            <a:r>
              <a:rPr lang="en-US" dirty="0" smtClean="0">
                <a:solidFill>
                  <a:srgbClr val="002060"/>
                </a:solidFill>
              </a:rPr>
              <a:t> beetle (ALB) is an invasive insect from Asia that has been responsible for the loss of thousands of trees in the United States.  We need many people looking for it to help stop it’s spread.  </a:t>
            </a:r>
          </a:p>
          <a:p>
            <a:endParaRPr lang="en-US" dirty="0">
              <a:solidFill>
                <a:srgbClr val="002060"/>
              </a:solidFill>
            </a:endParaRPr>
          </a:p>
          <a:p>
            <a:r>
              <a:rPr lang="en-US" dirty="0" smtClean="0">
                <a:solidFill>
                  <a:srgbClr val="002060"/>
                </a:solidFill>
              </a:rPr>
              <a:t>This survey is easy and takes little time.  Just follow the instructions on the next page.  </a:t>
            </a:r>
            <a:endParaRPr lang="en-US" dirty="0">
              <a:solidFill>
                <a:srgbClr val="002060"/>
              </a:solidFill>
            </a:endParaRPr>
          </a:p>
        </p:txBody>
      </p:sp>
      <p:sp>
        <p:nvSpPr>
          <p:cNvPr id="8" name="TextBox 7"/>
          <p:cNvSpPr txBox="1"/>
          <p:nvPr/>
        </p:nvSpPr>
        <p:spPr>
          <a:xfrm>
            <a:off x="170688" y="207264"/>
            <a:ext cx="6461760" cy="1200329"/>
          </a:xfrm>
          <a:prstGeom prst="rect">
            <a:avLst/>
          </a:prstGeom>
          <a:noFill/>
        </p:spPr>
        <p:txBody>
          <a:bodyPr wrap="square" rtlCol="0">
            <a:spAutoFit/>
          </a:bodyPr>
          <a:lstStyle/>
          <a:p>
            <a:r>
              <a:rPr lang="en-US" sz="2400" dirty="0" smtClean="0">
                <a:solidFill>
                  <a:schemeClr val="accent1">
                    <a:lumMod val="50000"/>
                  </a:schemeClr>
                </a:solidFill>
              </a:rPr>
              <a:t>Thank you for protecting New York’s forests by participating in the </a:t>
            </a:r>
            <a:r>
              <a:rPr lang="en-US" sz="2400" u="sng" dirty="0" smtClean="0">
                <a:solidFill>
                  <a:schemeClr val="accent1">
                    <a:lumMod val="50000"/>
                  </a:schemeClr>
                </a:solidFill>
              </a:rPr>
              <a:t>2016 </a:t>
            </a:r>
            <a:r>
              <a:rPr lang="en-US" sz="2400" u="sng" dirty="0" smtClean="0">
                <a:solidFill>
                  <a:schemeClr val="accent1">
                    <a:lumMod val="50000"/>
                  </a:schemeClr>
                </a:solidFill>
              </a:rPr>
              <a:t>Asian Longhorned Beetle Pool Survey</a:t>
            </a:r>
            <a:r>
              <a:rPr lang="en-US" sz="2400" dirty="0" smtClean="0">
                <a:solidFill>
                  <a:schemeClr val="accent1">
                    <a:lumMod val="50000"/>
                  </a:schemeClr>
                </a:solidFill>
              </a:rPr>
              <a:t>!!  </a:t>
            </a:r>
          </a:p>
        </p:txBody>
      </p:sp>
      <p:pic>
        <p:nvPicPr>
          <p:cNvPr id="9" name="Picture 8"/>
          <p:cNvPicPr>
            <a:picLocks noChangeAspect="1"/>
          </p:cNvPicPr>
          <p:nvPr/>
        </p:nvPicPr>
        <p:blipFill>
          <a:blip r:embed="rId3"/>
          <a:stretch>
            <a:fillRect/>
          </a:stretch>
        </p:blipFill>
        <p:spPr>
          <a:xfrm>
            <a:off x="117293" y="8481311"/>
            <a:ext cx="1963924" cy="618917"/>
          </a:xfrm>
          <a:prstGeom prst="rect">
            <a:avLst/>
          </a:prstGeom>
        </p:spPr>
      </p:pic>
    </p:spTree>
    <p:extLst>
      <p:ext uri="{BB962C8B-B14F-4D97-AF65-F5344CB8AC3E}">
        <p14:creationId xmlns:p14="http://schemas.microsoft.com/office/powerpoint/2010/main" val="22309320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05784"/>
            <a:ext cx="6858000" cy="614388"/>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1013">
              <a:solidFill>
                <a:schemeClr val="bg1"/>
              </a:solidFill>
            </a:endParaRPr>
          </a:p>
        </p:txBody>
      </p:sp>
      <p:sp>
        <p:nvSpPr>
          <p:cNvPr id="5" name="TextBox 4"/>
          <p:cNvSpPr txBox="1"/>
          <p:nvPr/>
        </p:nvSpPr>
        <p:spPr>
          <a:xfrm>
            <a:off x="228600" y="351368"/>
            <a:ext cx="6400800" cy="523220"/>
          </a:xfrm>
          <a:prstGeom prst="rect">
            <a:avLst/>
          </a:prstGeom>
          <a:noFill/>
        </p:spPr>
        <p:txBody>
          <a:bodyPr wrap="square" rtlCol="0">
            <a:spAutoFit/>
          </a:bodyPr>
          <a:lstStyle/>
          <a:p>
            <a:pPr algn="ctr"/>
            <a:r>
              <a:rPr lang="en-US" sz="2800" b="1" dirty="0" smtClean="0">
                <a:solidFill>
                  <a:schemeClr val="bg1"/>
                </a:solidFill>
              </a:rPr>
              <a:t>HOW TO COMPLETE THE SURVEY</a:t>
            </a:r>
            <a:endParaRPr lang="en-US" sz="2800" b="1" dirty="0">
              <a:solidFill>
                <a:schemeClr val="bg1"/>
              </a:solidFill>
            </a:endParaRPr>
          </a:p>
        </p:txBody>
      </p:sp>
      <p:sp>
        <p:nvSpPr>
          <p:cNvPr id="6" name="TextBox 5"/>
          <p:cNvSpPr txBox="1"/>
          <p:nvPr/>
        </p:nvSpPr>
        <p:spPr>
          <a:xfrm>
            <a:off x="0" y="1116102"/>
            <a:ext cx="902208" cy="369332"/>
          </a:xfrm>
          <a:prstGeom prst="rect">
            <a:avLst/>
          </a:prstGeom>
          <a:solidFill>
            <a:srgbClr val="006600"/>
          </a:solidFill>
        </p:spPr>
        <p:txBody>
          <a:bodyPr wrap="square" rtlCol="0">
            <a:spAutoFit/>
          </a:bodyPr>
          <a:lstStyle/>
          <a:p>
            <a:r>
              <a:rPr lang="en-US" b="1" dirty="0" smtClean="0">
                <a:solidFill>
                  <a:schemeClr val="bg1"/>
                </a:solidFill>
              </a:rPr>
              <a:t>STEP 1</a:t>
            </a:r>
            <a:endParaRPr lang="en-US" b="1" dirty="0">
              <a:solidFill>
                <a:schemeClr val="bg1"/>
              </a:solidFill>
            </a:endParaRPr>
          </a:p>
        </p:txBody>
      </p:sp>
      <p:sp>
        <p:nvSpPr>
          <p:cNvPr id="7" name="TextBox 6"/>
          <p:cNvSpPr txBox="1"/>
          <p:nvPr/>
        </p:nvSpPr>
        <p:spPr>
          <a:xfrm>
            <a:off x="0" y="1554627"/>
            <a:ext cx="6858000" cy="646331"/>
          </a:xfrm>
          <a:prstGeom prst="rect">
            <a:avLst/>
          </a:prstGeom>
          <a:noFill/>
        </p:spPr>
        <p:txBody>
          <a:bodyPr wrap="square" rtlCol="0">
            <a:spAutoFit/>
          </a:bodyPr>
          <a:lstStyle/>
          <a:p>
            <a:r>
              <a:rPr lang="en-US" dirty="0" smtClean="0"/>
              <a:t>From late-July until late-August, look at the debris you collect in your pool filter.  </a:t>
            </a:r>
            <a:endParaRPr lang="en-US" dirty="0"/>
          </a:p>
        </p:txBody>
      </p:sp>
      <p:sp>
        <p:nvSpPr>
          <p:cNvPr id="8" name="TextBox 7"/>
          <p:cNvSpPr txBox="1"/>
          <p:nvPr/>
        </p:nvSpPr>
        <p:spPr>
          <a:xfrm>
            <a:off x="0" y="2298145"/>
            <a:ext cx="902208" cy="369332"/>
          </a:xfrm>
          <a:prstGeom prst="rect">
            <a:avLst/>
          </a:prstGeom>
          <a:solidFill>
            <a:srgbClr val="006600"/>
          </a:solidFill>
        </p:spPr>
        <p:txBody>
          <a:bodyPr wrap="square" rtlCol="0">
            <a:spAutoFit/>
          </a:bodyPr>
          <a:lstStyle/>
          <a:p>
            <a:r>
              <a:rPr lang="en-US" b="1" dirty="0" smtClean="0">
                <a:solidFill>
                  <a:schemeClr val="bg1"/>
                </a:solidFill>
              </a:rPr>
              <a:t>STEP 2</a:t>
            </a:r>
            <a:endParaRPr lang="en-US" b="1" dirty="0">
              <a:solidFill>
                <a:schemeClr val="bg1"/>
              </a:solidFill>
            </a:endParaRPr>
          </a:p>
        </p:txBody>
      </p:sp>
      <p:sp>
        <p:nvSpPr>
          <p:cNvPr id="9" name="TextBox 8"/>
          <p:cNvSpPr txBox="1"/>
          <p:nvPr/>
        </p:nvSpPr>
        <p:spPr>
          <a:xfrm>
            <a:off x="0" y="2783846"/>
            <a:ext cx="6858000" cy="923330"/>
          </a:xfrm>
          <a:prstGeom prst="rect">
            <a:avLst/>
          </a:prstGeom>
          <a:noFill/>
        </p:spPr>
        <p:txBody>
          <a:bodyPr wrap="square" rtlCol="0">
            <a:spAutoFit/>
          </a:bodyPr>
          <a:lstStyle/>
          <a:p>
            <a:r>
              <a:rPr lang="en-US" dirty="0" smtClean="0"/>
              <a:t>Look for ALB.  Use the info on the next page to know what to look for.  ALB is in the family </a:t>
            </a:r>
            <a:r>
              <a:rPr lang="en-US" dirty="0" err="1" smtClean="0"/>
              <a:t>Cerambycidae</a:t>
            </a:r>
            <a:r>
              <a:rPr lang="en-US" dirty="0" smtClean="0"/>
              <a:t>, the </a:t>
            </a:r>
            <a:r>
              <a:rPr lang="en-US" dirty="0" err="1" smtClean="0"/>
              <a:t>longhorned</a:t>
            </a:r>
            <a:r>
              <a:rPr lang="en-US" dirty="0" smtClean="0"/>
              <a:t> beetles, and their shape is easy to distinguish from other common insects.  </a:t>
            </a:r>
            <a:endParaRPr lang="en-US" dirty="0"/>
          </a:p>
        </p:txBody>
      </p:sp>
      <p:sp>
        <p:nvSpPr>
          <p:cNvPr id="10" name="TextBox 9"/>
          <p:cNvSpPr txBox="1"/>
          <p:nvPr/>
        </p:nvSpPr>
        <p:spPr>
          <a:xfrm>
            <a:off x="0" y="3843002"/>
            <a:ext cx="902208" cy="369332"/>
          </a:xfrm>
          <a:prstGeom prst="rect">
            <a:avLst/>
          </a:prstGeom>
          <a:solidFill>
            <a:srgbClr val="006600"/>
          </a:solidFill>
        </p:spPr>
        <p:txBody>
          <a:bodyPr wrap="square" rtlCol="0">
            <a:spAutoFit/>
          </a:bodyPr>
          <a:lstStyle/>
          <a:p>
            <a:r>
              <a:rPr lang="en-US" b="1" dirty="0" smtClean="0">
                <a:solidFill>
                  <a:schemeClr val="bg1"/>
                </a:solidFill>
              </a:rPr>
              <a:t>STEP 3</a:t>
            </a:r>
            <a:endParaRPr lang="en-US" b="1" dirty="0">
              <a:solidFill>
                <a:schemeClr val="bg1"/>
              </a:solidFill>
            </a:endParaRPr>
          </a:p>
        </p:txBody>
      </p:sp>
      <p:sp>
        <p:nvSpPr>
          <p:cNvPr id="11" name="TextBox 10"/>
          <p:cNvSpPr txBox="1"/>
          <p:nvPr/>
        </p:nvSpPr>
        <p:spPr>
          <a:xfrm>
            <a:off x="0" y="4343767"/>
            <a:ext cx="4091368" cy="923330"/>
          </a:xfrm>
          <a:prstGeom prst="rect">
            <a:avLst/>
          </a:prstGeom>
          <a:noFill/>
        </p:spPr>
        <p:txBody>
          <a:bodyPr wrap="square" rtlCol="0">
            <a:spAutoFit/>
          </a:bodyPr>
          <a:lstStyle/>
          <a:p>
            <a:r>
              <a:rPr lang="en-US" dirty="0" smtClean="0"/>
              <a:t>Take a photo of any insect you think is ALB.  We need a good view of the insect’s back.  Here is an example.  </a:t>
            </a:r>
            <a:endParaRPr lang="en-US" dirty="0"/>
          </a:p>
        </p:txBody>
      </p:sp>
      <p:pic>
        <p:nvPicPr>
          <p:cNvPr id="12" name="Picture 11"/>
          <p:cNvPicPr>
            <a:picLocks noChangeAspect="1"/>
          </p:cNvPicPr>
          <p:nvPr/>
        </p:nvPicPr>
        <p:blipFill>
          <a:blip r:embed="rId2"/>
          <a:stretch>
            <a:fillRect/>
          </a:stretch>
        </p:blipFill>
        <p:spPr>
          <a:xfrm>
            <a:off x="4091368" y="3960959"/>
            <a:ext cx="2538032" cy="1688945"/>
          </a:xfrm>
          <a:prstGeom prst="rect">
            <a:avLst/>
          </a:prstGeom>
        </p:spPr>
      </p:pic>
      <p:sp>
        <p:nvSpPr>
          <p:cNvPr id="14" name="TextBox 13"/>
          <p:cNvSpPr txBox="1"/>
          <p:nvPr/>
        </p:nvSpPr>
        <p:spPr>
          <a:xfrm>
            <a:off x="0" y="5407464"/>
            <a:ext cx="902208" cy="369332"/>
          </a:xfrm>
          <a:prstGeom prst="rect">
            <a:avLst/>
          </a:prstGeom>
          <a:solidFill>
            <a:srgbClr val="006600"/>
          </a:solidFill>
        </p:spPr>
        <p:txBody>
          <a:bodyPr wrap="square" rtlCol="0">
            <a:spAutoFit/>
          </a:bodyPr>
          <a:lstStyle/>
          <a:p>
            <a:r>
              <a:rPr lang="en-US" b="1" dirty="0" smtClean="0">
                <a:solidFill>
                  <a:schemeClr val="bg1"/>
                </a:solidFill>
              </a:rPr>
              <a:t>STEP 4</a:t>
            </a:r>
            <a:endParaRPr lang="en-US" b="1" dirty="0">
              <a:solidFill>
                <a:schemeClr val="bg1"/>
              </a:solidFill>
            </a:endParaRPr>
          </a:p>
        </p:txBody>
      </p:sp>
      <p:sp>
        <p:nvSpPr>
          <p:cNvPr id="15" name="TextBox 14"/>
          <p:cNvSpPr txBox="1"/>
          <p:nvPr/>
        </p:nvSpPr>
        <p:spPr>
          <a:xfrm>
            <a:off x="0" y="5836092"/>
            <a:ext cx="6858000" cy="2031325"/>
          </a:xfrm>
          <a:prstGeom prst="rect">
            <a:avLst/>
          </a:prstGeom>
          <a:noFill/>
        </p:spPr>
        <p:txBody>
          <a:bodyPr wrap="square" rtlCol="0">
            <a:spAutoFit/>
          </a:bodyPr>
          <a:lstStyle/>
          <a:p>
            <a:r>
              <a:rPr lang="en-US" dirty="0" smtClean="0"/>
              <a:t>As often as you can, send a photo of any insect you think might be ALB.  There are 3 options for this step:</a:t>
            </a:r>
          </a:p>
          <a:p>
            <a:pPr marL="342900" indent="-342900">
              <a:buAutoNum type="arabicPeriod"/>
            </a:pPr>
            <a:r>
              <a:rPr lang="en-US" dirty="0" smtClean="0"/>
              <a:t>Send an email to </a:t>
            </a:r>
            <a:r>
              <a:rPr lang="en-US" dirty="0" smtClean="0">
                <a:hlinkClick r:id="rId3"/>
              </a:rPr>
              <a:t>foresthealth@dec.ny.gov</a:t>
            </a:r>
            <a:r>
              <a:rPr lang="en-US" dirty="0" smtClean="0"/>
              <a:t> with the subject heading </a:t>
            </a:r>
            <a:r>
              <a:rPr lang="en-US" u="sng" dirty="0" smtClean="0"/>
              <a:t>ALB Pool Survey</a:t>
            </a:r>
          </a:p>
          <a:p>
            <a:pPr marL="342900" indent="-342900">
              <a:buAutoNum type="arabicPeriod"/>
            </a:pPr>
            <a:r>
              <a:rPr lang="en-US" dirty="0" smtClean="0"/>
              <a:t>Text image to (518) 810-1609, and please provide your name.</a:t>
            </a:r>
          </a:p>
          <a:p>
            <a:pPr marL="342900" indent="-342900">
              <a:buAutoNum type="arabicPeriod"/>
            </a:pPr>
            <a:r>
              <a:rPr lang="en-US" dirty="0" smtClean="0"/>
              <a:t>Send a physical copy of the image to the Forest Health Diagnostic Lab at 108 Game Farm Rd., Delmar, NY 12054</a:t>
            </a:r>
          </a:p>
        </p:txBody>
      </p:sp>
      <p:sp>
        <p:nvSpPr>
          <p:cNvPr id="16" name="TextBox 15"/>
          <p:cNvSpPr txBox="1"/>
          <p:nvPr/>
        </p:nvSpPr>
        <p:spPr>
          <a:xfrm>
            <a:off x="0" y="7961827"/>
            <a:ext cx="902208" cy="369332"/>
          </a:xfrm>
          <a:prstGeom prst="rect">
            <a:avLst/>
          </a:prstGeom>
          <a:solidFill>
            <a:srgbClr val="006600"/>
          </a:solidFill>
        </p:spPr>
        <p:txBody>
          <a:bodyPr wrap="square" rtlCol="0">
            <a:spAutoFit/>
          </a:bodyPr>
          <a:lstStyle/>
          <a:p>
            <a:r>
              <a:rPr lang="en-US" b="1" dirty="0" smtClean="0">
                <a:solidFill>
                  <a:schemeClr val="bg1"/>
                </a:solidFill>
              </a:rPr>
              <a:t>STEP 5</a:t>
            </a:r>
            <a:endParaRPr lang="en-US" b="1" dirty="0">
              <a:solidFill>
                <a:schemeClr val="bg1"/>
              </a:solidFill>
            </a:endParaRPr>
          </a:p>
        </p:txBody>
      </p:sp>
      <p:sp>
        <p:nvSpPr>
          <p:cNvPr id="17" name="TextBox 16"/>
          <p:cNvSpPr txBox="1"/>
          <p:nvPr/>
        </p:nvSpPr>
        <p:spPr>
          <a:xfrm>
            <a:off x="0" y="8357973"/>
            <a:ext cx="6858000" cy="646331"/>
          </a:xfrm>
          <a:prstGeom prst="rect">
            <a:avLst/>
          </a:prstGeom>
          <a:noFill/>
        </p:spPr>
        <p:txBody>
          <a:bodyPr wrap="square" rtlCol="0">
            <a:spAutoFit/>
          </a:bodyPr>
          <a:lstStyle/>
          <a:p>
            <a:r>
              <a:rPr lang="en-US" dirty="0" smtClean="0"/>
              <a:t>Freeze the insect you photographed in a zip </a:t>
            </a:r>
            <a:r>
              <a:rPr lang="en-US" dirty="0" err="1" smtClean="0"/>
              <a:t>loc</a:t>
            </a:r>
            <a:r>
              <a:rPr lang="en-US" dirty="0" smtClean="0"/>
              <a:t> bag or Tupperware container until you hear back from us.</a:t>
            </a:r>
            <a:endParaRPr lang="en-US" dirty="0"/>
          </a:p>
        </p:txBody>
      </p:sp>
    </p:spTree>
    <p:extLst>
      <p:ext uri="{BB962C8B-B14F-4D97-AF65-F5344CB8AC3E}">
        <p14:creationId xmlns:p14="http://schemas.microsoft.com/office/powerpoint/2010/main" val="11204889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4374" t="25115" r="22216" b="32949"/>
          <a:stretch/>
        </p:blipFill>
        <p:spPr>
          <a:xfrm rot="1507057">
            <a:off x="509906" y="2845445"/>
            <a:ext cx="5439945" cy="4655847"/>
          </a:xfrm>
          <a:prstGeom prst="rect">
            <a:avLst/>
          </a:prstGeom>
        </p:spPr>
      </p:pic>
      <p:sp>
        <p:nvSpPr>
          <p:cNvPr id="6" name="TextBox 5"/>
          <p:cNvSpPr txBox="1"/>
          <p:nvPr/>
        </p:nvSpPr>
        <p:spPr>
          <a:xfrm>
            <a:off x="117293" y="1439378"/>
            <a:ext cx="2084282" cy="738664"/>
          </a:xfrm>
          <a:prstGeom prst="rect">
            <a:avLst/>
          </a:prstGeom>
          <a:solidFill>
            <a:srgbClr val="006600"/>
          </a:solidFill>
          <a:ln>
            <a:solidFill>
              <a:schemeClr val="tx1"/>
            </a:solidFill>
          </a:ln>
        </p:spPr>
        <p:txBody>
          <a:bodyPr wrap="square" rtlCol="0">
            <a:spAutoFit/>
          </a:bodyPr>
          <a:lstStyle/>
          <a:p>
            <a:r>
              <a:rPr lang="en-US" sz="2100" b="1" dirty="0" smtClean="0">
                <a:solidFill>
                  <a:schemeClr val="bg1"/>
                </a:solidFill>
              </a:rPr>
              <a:t>ALB’s </a:t>
            </a:r>
            <a:r>
              <a:rPr lang="en-US" sz="2100" b="1" dirty="0">
                <a:solidFill>
                  <a:schemeClr val="bg1"/>
                </a:solidFill>
              </a:rPr>
              <a:t>physical characteristics:  </a:t>
            </a:r>
          </a:p>
        </p:txBody>
      </p:sp>
      <p:sp>
        <p:nvSpPr>
          <p:cNvPr id="10" name="TextBox 9"/>
          <p:cNvSpPr txBox="1"/>
          <p:nvPr/>
        </p:nvSpPr>
        <p:spPr>
          <a:xfrm>
            <a:off x="4273312" y="3481339"/>
            <a:ext cx="2113154" cy="830997"/>
          </a:xfrm>
          <a:prstGeom prst="rect">
            <a:avLst/>
          </a:prstGeom>
          <a:noFill/>
        </p:spPr>
        <p:txBody>
          <a:bodyPr wrap="square" rtlCol="0">
            <a:spAutoFit/>
          </a:bodyPr>
          <a:lstStyle/>
          <a:p>
            <a:r>
              <a:rPr lang="en-US" sz="1600" dirty="0"/>
              <a:t>The beetle has two long, black-and-white antennae.  </a:t>
            </a:r>
          </a:p>
        </p:txBody>
      </p:sp>
      <p:sp>
        <p:nvSpPr>
          <p:cNvPr id="13" name="TextBox 12"/>
          <p:cNvSpPr txBox="1"/>
          <p:nvPr/>
        </p:nvSpPr>
        <p:spPr>
          <a:xfrm>
            <a:off x="518983" y="3777946"/>
            <a:ext cx="195598" cy="369332"/>
          </a:xfrm>
          <a:prstGeom prst="rect">
            <a:avLst/>
          </a:prstGeom>
          <a:noFill/>
        </p:spPr>
        <p:txBody>
          <a:bodyPr wrap="square" rtlCol="0">
            <a:spAutoFit/>
          </a:bodyPr>
          <a:lstStyle/>
          <a:p>
            <a:r>
              <a:rPr lang="en-US" b="1" dirty="0">
                <a:solidFill>
                  <a:schemeClr val="bg1"/>
                </a:solidFill>
              </a:rPr>
              <a:t>2</a:t>
            </a:r>
          </a:p>
        </p:txBody>
      </p:sp>
      <p:sp>
        <p:nvSpPr>
          <p:cNvPr id="14" name="TextBox 13"/>
          <p:cNvSpPr txBox="1"/>
          <p:nvPr/>
        </p:nvSpPr>
        <p:spPr>
          <a:xfrm>
            <a:off x="931633" y="4435100"/>
            <a:ext cx="1538166" cy="830997"/>
          </a:xfrm>
          <a:prstGeom prst="rect">
            <a:avLst/>
          </a:prstGeom>
          <a:noFill/>
        </p:spPr>
        <p:txBody>
          <a:bodyPr wrap="square" rtlCol="0">
            <a:spAutoFit/>
          </a:bodyPr>
          <a:lstStyle/>
          <a:p>
            <a:r>
              <a:rPr lang="en-US" sz="1600" dirty="0"/>
              <a:t>It’s shiny, with a black body and white spots.</a:t>
            </a:r>
          </a:p>
        </p:txBody>
      </p:sp>
      <p:sp>
        <p:nvSpPr>
          <p:cNvPr id="17" name="TextBox 16"/>
          <p:cNvSpPr txBox="1"/>
          <p:nvPr/>
        </p:nvSpPr>
        <p:spPr>
          <a:xfrm>
            <a:off x="4485755" y="5955213"/>
            <a:ext cx="2195043" cy="338554"/>
          </a:xfrm>
          <a:prstGeom prst="rect">
            <a:avLst/>
          </a:prstGeom>
          <a:noFill/>
        </p:spPr>
        <p:txBody>
          <a:bodyPr wrap="square" rtlCol="0">
            <a:spAutoFit/>
          </a:bodyPr>
          <a:lstStyle/>
          <a:p>
            <a:r>
              <a:rPr lang="en-US" sz="1600" dirty="0"/>
              <a:t>It has six legs.</a:t>
            </a:r>
          </a:p>
        </p:txBody>
      </p:sp>
      <p:sp>
        <p:nvSpPr>
          <p:cNvPr id="19" name="TextBox 18"/>
          <p:cNvSpPr txBox="1"/>
          <p:nvPr/>
        </p:nvSpPr>
        <p:spPr>
          <a:xfrm>
            <a:off x="1700716" y="7424417"/>
            <a:ext cx="1663338" cy="584775"/>
          </a:xfrm>
          <a:prstGeom prst="rect">
            <a:avLst/>
          </a:prstGeom>
          <a:noFill/>
        </p:spPr>
        <p:txBody>
          <a:bodyPr wrap="square" rtlCol="0">
            <a:spAutoFit/>
          </a:bodyPr>
          <a:lstStyle/>
          <a:p>
            <a:r>
              <a:rPr lang="en-US" sz="1600" dirty="0"/>
              <a:t>Body is 1 inch to 1.5 inches.</a:t>
            </a:r>
          </a:p>
        </p:txBody>
      </p:sp>
      <p:sp>
        <p:nvSpPr>
          <p:cNvPr id="22" name="Rectangle 21"/>
          <p:cNvSpPr/>
          <p:nvPr/>
        </p:nvSpPr>
        <p:spPr>
          <a:xfrm>
            <a:off x="0" y="305784"/>
            <a:ext cx="6858000" cy="614388"/>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1013">
              <a:solidFill>
                <a:schemeClr val="bg1"/>
              </a:solidFill>
            </a:endParaRPr>
          </a:p>
        </p:txBody>
      </p:sp>
      <p:sp>
        <p:nvSpPr>
          <p:cNvPr id="23" name="TextBox 22"/>
          <p:cNvSpPr txBox="1"/>
          <p:nvPr/>
        </p:nvSpPr>
        <p:spPr>
          <a:xfrm>
            <a:off x="228600" y="351368"/>
            <a:ext cx="6400800" cy="523220"/>
          </a:xfrm>
          <a:prstGeom prst="rect">
            <a:avLst/>
          </a:prstGeom>
          <a:noFill/>
        </p:spPr>
        <p:txBody>
          <a:bodyPr wrap="square" rtlCol="0">
            <a:spAutoFit/>
          </a:bodyPr>
          <a:lstStyle/>
          <a:p>
            <a:pPr algn="ctr"/>
            <a:r>
              <a:rPr lang="en-US" sz="2800" b="1" dirty="0" smtClean="0">
                <a:solidFill>
                  <a:schemeClr val="bg1"/>
                </a:solidFill>
              </a:rPr>
              <a:t>IDENTIFYING THE BEETLE</a:t>
            </a:r>
            <a:endParaRPr lang="en-US" sz="2800" b="1" dirty="0">
              <a:solidFill>
                <a:schemeClr val="bg1"/>
              </a:solidFill>
            </a:endParaRPr>
          </a:p>
        </p:txBody>
      </p:sp>
      <p:sp>
        <p:nvSpPr>
          <p:cNvPr id="25" name="Oval 24"/>
          <p:cNvSpPr/>
          <p:nvPr/>
        </p:nvSpPr>
        <p:spPr>
          <a:xfrm>
            <a:off x="374181" y="4502112"/>
            <a:ext cx="569900" cy="564725"/>
          </a:xfrm>
          <a:prstGeom prst="ellipse">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1013"/>
          </a:p>
        </p:txBody>
      </p:sp>
      <p:sp>
        <p:nvSpPr>
          <p:cNvPr id="26" name="TextBox 25"/>
          <p:cNvSpPr txBox="1"/>
          <p:nvPr/>
        </p:nvSpPr>
        <p:spPr>
          <a:xfrm>
            <a:off x="479710" y="4490549"/>
            <a:ext cx="310073" cy="584775"/>
          </a:xfrm>
          <a:prstGeom prst="rect">
            <a:avLst/>
          </a:prstGeom>
          <a:noFill/>
        </p:spPr>
        <p:txBody>
          <a:bodyPr wrap="square" rtlCol="0">
            <a:spAutoFit/>
          </a:bodyPr>
          <a:lstStyle/>
          <a:p>
            <a:r>
              <a:rPr lang="en-US" sz="3200" b="1" dirty="0" smtClean="0">
                <a:solidFill>
                  <a:schemeClr val="bg1"/>
                </a:solidFill>
              </a:rPr>
              <a:t>2</a:t>
            </a:r>
            <a:endParaRPr lang="en-US" sz="3200" b="1" dirty="0">
              <a:solidFill>
                <a:schemeClr val="bg1"/>
              </a:solidFill>
            </a:endParaRPr>
          </a:p>
        </p:txBody>
      </p:sp>
      <p:sp>
        <p:nvSpPr>
          <p:cNvPr id="27" name="Oval 26"/>
          <p:cNvSpPr/>
          <p:nvPr/>
        </p:nvSpPr>
        <p:spPr>
          <a:xfrm>
            <a:off x="3705391" y="3600013"/>
            <a:ext cx="569900" cy="564725"/>
          </a:xfrm>
          <a:prstGeom prst="ellipse">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1013"/>
          </a:p>
        </p:txBody>
      </p:sp>
      <p:sp>
        <p:nvSpPr>
          <p:cNvPr id="28" name="TextBox 27"/>
          <p:cNvSpPr txBox="1"/>
          <p:nvPr/>
        </p:nvSpPr>
        <p:spPr>
          <a:xfrm>
            <a:off x="3810920" y="3579963"/>
            <a:ext cx="310073" cy="584775"/>
          </a:xfrm>
          <a:prstGeom prst="rect">
            <a:avLst/>
          </a:prstGeom>
          <a:noFill/>
        </p:spPr>
        <p:txBody>
          <a:bodyPr wrap="square" rtlCol="0">
            <a:spAutoFit/>
          </a:bodyPr>
          <a:lstStyle/>
          <a:p>
            <a:r>
              <a:rPr lang="en-US" sz="3200" b="1" dirty="0" smtClean="0">
                <a:solidFill>
                  <a:schemeClr val="bg1"/>
                </a:solidFill>
              </a:rPr>
              <a:t>1</a:t>
            </a:r>
            <a:endParaRPr lang="en-US" sz="3200" b="1" dirty="0">
              <a:solidFill>
                <a:schemeClr val="bg1"/>
              </a:solidFill>
            </a:endParaRPr>
          </a:p>
        </p:txBody>
      </p:sp>
      <p:sp>
        <p:nvSpPr>
          <p:cNvPr id="29" name="Oval 28"/>
          <p:cNvSpPr/>
          <p:nvPr/>
        </p:nvSpPr>
        <p:spPr>
          <a:xfrm>
            <a:off x="1159434" y="7424417"/>
            <a:ext cx="569900" cy="564725"/>
          </a:xfrm>
          <a:prstGeom prst="ellipse">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1013"/>
          </a:p>
        </p:txBody>
      </p:sp>
      <p:sp>
        <p:nvSpPr>
          <p:cNvPr id="30" name="Oval 29"/>
          <p:cNvSpPr/>
          <p:nvPr/>
        </p:nvSpPr>
        <p:spPr>
          <a:xfrm>
            <a:off x="3915855" y="5875527"/>
            <a:ext cx="569900" cy="564725"/>
          </a:xfrm>
          <a:prstGeom prst="ellipse">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1013"/>
          </a:p>
        </p:txBody>
      </p:sp>
      <p:sp>
        <p:nvSpPr>
          <p:cNvPr id="31" name="TextBox 30"/>
          <p:cNvSpPr txBox="1"/>
          <p:nvPr/>
        </p:nvSpPr>
        <p:spPr>
          <a:xfrm>
            <a:off x="4009290" y="5865501"/>
            <a:ext cx="310073" cy="584775"/>
          </a:xfrm>
          <a:prstGeom prst="rect">
            <a:avLst/>
          </a:prstGeom>
          <a:noFill/>
        </p:spPr>
        <p:txBody>
          <a:bodyPr wrap="square" rtlCol="0">
            <a:spAutoFit/>
          </a:bodyPr>
          <a:lstStyle/>
          <a:p>
            <a:r>
              <a:rPr lang="en-US" sz="3200" b="1" dirty="0" smtClean="0">
                <a:solidFill>
                  <a:schemeClr val="bg1"/>
                </a:solidFill>
              </a:rPr>
              <a:t>3</a:t>
            </a:r>
            <a:endParaRPr lang="en-US" sz="3200" b="1" dirty="0">
              <a:solidFill>
                <a:schemeClr val="bg1"/>
              </a:solidFill>
            </a:endParaRPr>
          </a:p>
        </p:txBody>
      </p:sp>
      <p:sp>
        <p:nvSpPr>
          <p:cNvPr id="32" name="TextBox 31"/>
          <p:cNvSpPr txBox="1"/>
          <p:nvPr/>
        </p:nvSpPr>
        <p:spPr>
          <a:xfrm>
            <a:off x="1256383" y="7404367"/>
            <a:ext cx="310073" cy="584775"/>
          </a:xfrm>
          <a:prstGeom prst="rect">
            <a:avLst/>
          </a:prstGeom>
          <a:noFill/>
        </p:spPr>
        <p:txBody>
          <a:bodyPr wrap="square" rtlCol="0">
            <a:spAutoFit/>
          </a:bodyPr>
          <a:lstStyle/>
          <a:p>
            <a:r>
              <a:rPr lang="en-US" sz="3200" b="1" dirty="0" smtClean="0">
                <a:solidFill>
                  <a:schemeClr val="bg1"/>
                </a:solidFill>
              </a:rPr>
              <a:t>4</a:t>
            </a:r>
            <a:endParaRPr lang="en-US" sz="3200" b="1" dirty="0">
              <a:solidFill>
                <a:schemeClr val="bg1"/>
              </a:solidFill>
            </a:endParaRPr>
          </a:p>
        </p:txBody>
      </p:sp>
      <p:pic>
        <p:nvPicPr>
          <p:cNvPr id="35" name="Picture 34"/>
          <p:cNvPicPr>
            <a:picLocks noChangeAspect="1"/>
          </p:cNvPicPr>
          <p:nvPr/>
        </p:nvPicPr>
        <p:blipFill>
          <a:blip r:embed="rId3"/>
          <a:stretch>
            <a:fillRect/>
          </a:stretch>
        </p:blipFill>
        <p:spPr>
          <a:xfrm>
            <a:off x="117293" y="8481311"/>
            <a:ext cx="1963924" cy="618917"/>
          </a:xfrm>
          <a:prstGeom prst="rect">
            <a:avLst/>
          </a:prstGeom>
        </p:spPr>
      </p:pic>
    </p:spTree>
    <p:extLst>
      <p:ext uri="{BB962C8B-B14F-4D97-AF65-F5344CB8AC3E}">
        <p14:creationId xmlns:p14="http://schemas.microsoft.com/office/powerpoint/2010/main" val="4910400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305784"/>
            <a:ext cx="6858000" cy="614388"/>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1013">
              <a:solidFill>
                <a:schemeClr val="bg1"/>
              </a:solidFill>
            </a:endParaRPr>
          </a:p>
        </p:txBody>
      </p:sp>
      <p:sp>
        <p:nvSpPr>
          <p:cNvPr id="3" name="TextBox 2"/>
          <p:cNvSpPr txBox="1"/>
          <p:nvPr/>
        </p:nvSpPr>
        <p:spPr>
          <a:xfrm>
            <a:off x="228600" y="351368"/>
            <a:ext cx="6400800" cy="523220"/>
          </a:xfrm>
          <a:prstGeom prst="rect">
            <a:avLst/>
          </a:prstGeom>
          <a:noFill/>
        </p:spPr>
        <p:txBody>
          <a:bodyPr wrap="square" rtlCol="0">
            <a:spAutoFit/>
          </a:bodyPr>
          <a:lstStyle/>
          <a:p>
            <a:pPr algn="ctr"/>
            <a:r>
              <a:rPr lang="en-US" sz="2800" b="1" dirty="0" smtClean="0">
                <a:solidFill>
                  <a:schemeClr val="bg1"/>
                </a:solidFill>
              </a:rPr>
              <a:t>ALB vs. White-Spotted Sawyer</a:t>
            </a:r>
            <a:endParaRPr lang="en-US" sz="2800" b="1" dirty="0">
              <a:solidFill>
                <a:schemeClr val="bg1"/>
              </a:solidFill>
            </a:endParaRPr>
          </a:p>
        </p:txBody>
      </p:sp>
      <p:sp>
        <p:nvSpPr>
          <p:cNvPr id="4" name="TextBox 3"/>
          <p:cNvSpPr txBox="1"/>
          <p:nvPr/>
        </p:nvSpPr>
        <p:spPr>
          <a:xfrm>
            <a:off x="0" y="1359537"/>
            <a:ext cx="6858000" cy="1200329"/>
          </a:xfrm>
          <a:prstGeom prst="rect">
            <a:avLst/>
          </a:prstGeom>
          <a:noFill/>
        </p:spPr>
        <p:txBody>
          <a:bodyPr wrap="square" rtlCol="0">
            <a:spAutoFit/>
          </a:bodyPr>
          <a:lstStyle/>
          <a:p>
            <a:r>
              <a:rPr lang="en-US" dirty="0" smtClean="0"/>
              <a:t>The white-spotted pine sawyer beetle is native to this region and feeds on dead and dying pine trees, not live hardwoods.  It has a small white spot where the two wing pads come together (see arrow).  Some have white blotches and others are mostly blackish.  </a:t>
            </a:r>
            <a:endParaRPr lang="en-US" dirty="0"/>
          </a:p>
        </p:txBody>
      </p:sp>
      <p:pic>
        <p:nvPicPr>
          <p:cNvPr id="5" name="Picture 4"/>
          <p:cNvPicPr>
            <a:picLocks noChangeAspect="1"/>
          </p:cNvPicPr>
          <p:nvPr/>
        </p:nvPicPr>
        <p:blipFill rotWithShape="1">
          <a:blip r:embed="rId2"/>
          <a:srcRect l="31961" t="23120" r="29729" b="29536"/>
          <a:stretch/>
        </p:blipFill>
        <p:spPr>
          <a:xfrm>
            <a:off x="706477" y="2999232"/>
            <a:ext cx="5253460" cy="5193791"/>
          </a:xfrm>
          <a:prstGeom prst="rect">
            <a:avLst/>
          </a:prstGeom>
        </p:spPr>
      </p:pic>
      <p:pic>
        <p:nvPicPr>
          <p:cNvPr id="7" name="Picture 6"/>
          <p:cNvPicPr>
            <a:picLocks noChangeAspect="1"/>
          </p:cNvPicPr>
          <p:nvPr/>
        </p:nvPicPr>
        <p:blipFill>
          <a:blip r:embed="rId3"/>
          <a:stretch>
            <a:fillRect/>
          </a:stretch>
        </p:blipFill>
        <p:spPr>
          <a:xfrm>
            <a:off x="117293" y="8481311"/>
            <a:ext cx="1963924" cy="618917"/>
          </a:xfrm>
          <a:prstGeom prst="rect">
            <a:avLst/>
          </a:prstGeom>
        </p:spPr>
      </p:pic>
    </p:spTree>
    <p:extLst>
      <p:ext uri="{BB962C8B-B14F-4D97-AF65-F5344CB8AC3E}">
        <p14:creationId xmlns:p14="http://schemas.microsoft.com/office/powerpoint/2010/main" val="20915119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9476" t="17314" r="26740" b="25295"/>
          <a:stretch/>
        </p:blipFill>
        <p:spPr>
          <a:xfrm>
            <a:off x="759940" y="2807318"/>
            <a:ext cx="5338120" cy="5597611"/>
          </a:xfrm>
          <a:prstGeom prst="rect">
            <a:avLst/>
          </a:prstGeom>
        </p:spPr>
      </p:pic>
      <p:sp>
        <p:nvSpPr>
          <p:cNvPr id="3" name="Rectangle 2"/>
          <p:cNvSpPr/>
          <p:nvPr/>
        </p:nvSpPr>
        <p:spPr>
          <a:xfrm>
            <a:off x="0" y="305784"/>
            <a:ext cx="6858000" cy="614388"/>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1013">
              <a:solidFill>
                <a:schemeClr val="bg1"/>
              </a:solidFill>
            </a:endParaRPr>
          </a:p>
        </p:txBody>
      </p:sp>
      <p:sp>
        <p:nvSpPr>
          <p:cNvPr id="4" name="TextBox 3"/>
          <p:cNvSpPr txBox="1"/>
          <p:nvPr/>
        </p:nvSpPr>
        <p:spPr>
          <a:xfrm>
            <a:off x="228600" y="351368"/>
            <a:ext cx="6400800" cy="523220"/>
          </a:xfrm>
          <a:prstGeom prst="rect">
            <a:avLst/>
          </a:prstGeom>
          <a:noFill/>
        </p:spPr>
        <p:txBody>
          <a:bodyPr wrap="square" rtlCol="0">
            <a:spAutoFit/>
          </a:bodyPr>
          <a:lstStyle/>
          <a:p>
            <a:pPr algn="ctr"/>
            <a:r>
              <a:rPr lang="en-US" sz="2800" b="1" dirty="0" smtClean="0">
                <a:solidFill>
                  <a:schemeClr val="bg1"/>
                </a:solidFill>
              </a:rPr>
              <a:t>ALB vs. White-Spotted Sawyer</a:t>
            </a:r>
            <a:endParaRPr lang="en-US" sz="2800" b="1" dirty="0">
              <a:solidFill>
                <a:schemeClr val="bg1"/>
              </a:solidFill>
            </a:endParaRPr>
          </a:p>
        </p:txBody>
      </p:sp>
      <p:sp>
        <p:nvSpPr>
          <p:cNvPr id="5" name="TextBox 4"/>
          <p:cNvSpPr txBox="1"/>
          <p:nvPr/>
        </p:nvSpPr>
        <p:spPr>
          <a:xfrm>
            <a:off x="0" y="1402080"/>
            <a:ext cx="6858000" cy="923330"/>
          </a:xfrm>
          <a:prstGeom prst="rect">
            <a:avLst/>
          </a:prstGeom>
          <a:noFill/>
        </p:spPr>
        <p:txBody>
          <a:bodyPr wrap="square" rtlCol="0">
            <a:spAutoFit/>
          </a:bodyPr>
          <a:lstStyle/>
          <a:p>
            <a:r>
              <a:rPr lang="en-US" dirty="0"/>
              <a:t>The Asian </a:t>
            </a:r>
            <a:r>
              <a:rPr lang="en-US" dirty="0" err="1"/>
              <a:t>longhorned</a:t>
            </a:r>
            <a:r>
              <a:rPr lang="en-US" dirty="0"/>
              <a:t> beetle is shiny black, with bright white irregular spots, but </a:t>
            </a:r>
            <a:r>
              <a:rPr lang="en-US" dirty="0" smtClean="0"/>
              <a:t>lacks the </a:t>
            </a:r>
            <a:r>
              <a:rPr lang="en-US" dirty="0"/>
              <a:t>one small white spot found on the </a:t>
            </a:r>
            <a:r>
              <a:rPr lang="en-US" dirty="0" err="1"/>
              <a:t>whitespotted</a:t>
            </a:r>
            <a:r>
              <a:rPr lang="en-US" dirty="0"/>
              <a:t> sawyer (see arrow).</a:t>
            </a:r>
          </a:p>
        </p:txBody>
      </p:sp>
      <p:pic>
        <p:nvPicPr>
          <p:cNvPr id="6" name="Picture 5"/>
          <p:cNvPicPr>
            <a:picLocks noChangeAspect="1"/>
          </p:cNvPicPr>
          <p:nvPr/>
        </p:nvPicPr>
        <p:blipFill>
          <a:blip r:embed="rId3"/>
          <a:stretch>
            <a:fillRect/>
          </a:stretch>
        </p:blipFill>
        <p:spPr>
          <a:xfrm>
            <a:off x="117293" y="8481311"/>
            <a:ext cx="1963924" cy="618917"/>
          </a:xfrm>
          <a:prstGeom prst="rect">
            <a:avLst/>
          </a:prstGeom>
        </p:spPr>
      </p:pic>
    </p:spTree>
    <p:extLst>
      <p:ext uri="{BB962C8B-B14F-4D97-AF65-F5344CB8AC3E}">
        <p14:creationId xmlns:p14="http://schemas.microsoft.com/office/powerpoint/2010/main" val="42874068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25219" t="12120" r="23193" b="4518"/>
          <a:stretch/>
        </p:blipFill>
        <p:spPr>
          <a:xfrm>
            <a:off x="97536" y="530627"/>
            <a:ext cx="6662928" cy="8613373"/>
          </a:xfrm>
          <a:prstGeom prst="rect">
            <a:avLst/>
          </a:prstGeom>
        </p:spPr>
      </p:pic>
      <p:pic>
        <p:nvPicPr>
          <p:cNvPr id="2" name="Picture 1"/>
          <p:cNvPicPr>
            <a:picLocks noChangeAspect="1"/>
          </p:cNvPicPr>
          <p:nvPr/>
        </p:nvPicPr>
        <p:blipFill>
          <a:blip r:embed="rId3">
            <a:clrChange>
              <a:clrFrom>
                <a:srgbClr val="000000"/>
              </a:clrFrom>
              <a:clrTo>
                <a:srgbClr val="000000">
                  <a:alpha val="0"/>
                </a:srgbClr>
              </a:clrTo>
            </a:clrChange>
          </a:blip>
          <a:stretch>
            <a:fillRect/>
          </a:stretch>
        </p:blipFill>
        <p:spPr>
          <a:xfrm>
            <a:off x="3572256" y="7873113"/>
            <a:ext cx="1556355" cy="490105"/>
          </a:xfrm>
          <a:prstGeom prst="rect">
            <a:avLst/>
          </a:prstGeom>
        </p:spPr>
      </p:pic>
      <p:sp>
        <p:nvSpPr>
          <p:cNvPr id="4" name="TextBox 3"/>
          <p:cNvSpPr txBox="1"/>
          <p:nvPr/>
        </p:nvSpPr>
        <p:spPr>
          <a:xfrm>
            <a:off x="274320" y="195072"/>
            <a:ext cx="6309360" cy="461665"/>
          </a:xfrm>
          <a:prstGeom prst="rect">
            <a:avLst/>
          </a:prstGeom>
          <a:noFill/>
        </p:spPr>
        <p:txBody>
          <a:bodyPr wrap="square" rtlCol="0">
            <a:spAutoFit/>
          </a:bodyPr>
          <a:lstStyle/>
          <a:p>
            <a:pPr algn="ctr"/>
            <a:r>
              <a:rPr lang="en-US" sz="2400" dirty="0" smtClean="0"/>
              <a:t>SILHOUETTES OF COMMON INSECTS</a:t>
            </a:r>
            <a:endParaRPr lang="en-US" sz="2400" dirty="0"/>
          </a:p>
        </p:txBody>
      </p:sp>
    </p:spTree>
    <p:extLst>
      <p:ext uri="{BB962C8B-B14F-4D97-AF65-F5344CB8AC3E}">
        <p14:creationId xmlns:p14="http://schemas.microsoft.com/office/powerpoint/2010/main" val="35019577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05784"/>
            <a:ext cx="6858000" cy="614388"/>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1013">
              <a:solidFill>
                <a:schemeClr val="bg1"/>
              </a:solidFill>
            </a:endParaRPr>
          </a:p>
        </p:txBody>
      </p:sp>
      <p:sp>
        <p:nvSpPr>
          <p:cNvPr id="3" name="TextBox 2"/>
          <p:cNvSpPr txBox="1"/>
          <p:nvPr/>
        </p:nvSpPr>
        <p:spPr>
          <a:xfrm>
            <a:off x="228600" y="351368"/>
            <a:ext cx="6400800" cy="523220"/>
          </a:xfrm>
          <a:prstGeom prst="rect">
            <a:avLst/>
          </a:prstGeom>
          <a:noFill/>
        </p:spPr>
        <p:txBody>
          <a:bodyPr wrap="square" rtlCol="0">
            <a:spAutoFit/>
          </a:bodyPr>
          <a:lstStyle/>
          <a:p>
            <a:pPr algn="ctr"/>
            <a:r>
              <a:rPr lang="en-US" sz="2800" b="1" dirty="0" smtClean="0">
                <a:solidFill>
                  <a:schemeClr val="bg1"/>
                </a:solidFill>
              </a:rPr>
              <a:t>What’s next?</a:t>
            </a:r>
            <a:endParaRPr lang="en-US" sz="2800" b="1" dirty="0">
              <a:solidFill>
                <a:schemeClr val="bg1"/>
              </a:solidFill>
            </a:endParaRPr>
          </a:p>
        </p:txBody>
      </p:sp>
      <p:sp>
        <p:nvSpPr>
          <p:cNvPr id="4" name="TextBox 3"/>
          <p:cNvSpPr txBox="1"/>
          <p:nvPr/>
        </p:nvSpPr>
        <p:spPr>
          <a:xfrm>
            <a:off x="118872" y="1487424"/>
            <a:ext cx="6400800" cy="4247317"/>
          </a:xfrm>
          <a:prstGeom prst="rect">
            <a:avLst/>
          </a:prstGeom>
          <a:noFill/>
        </p:spPr>
        <p:txBody>
          <a:bodyPr wrap="square" rtlCol="0">
            <a:spAutoFit/>
          </a:bodyPr>
          <a:lstStyle/>
          <a:p>
            <a:r>
              <a:rPr lang="en-US" dirty="0" smtClean="0"/>
              <a:t>We will send you occasional reports on what we are finding and will include interesting photos.  </a:t>
            </a:r>
          </a:p>
          <a:p>
            <a:endParaRPr lang="en-US" dirty="0"/>
          </a:p>
          <a:p>
            <a:endParaRPr lang="en-US" dirty="0" smtClean="0"/>
          </a:p>
          <a:p>
            <a:endParaRPr lang="en-US" dirty="0"/>
          </a:p>
          <a:p>
            <a:r>
              <a:rPr lang="en-US" dirty="0" smtClean="0"/>
              <a:t>If you have any questions, please contact:</a:t>
            </a:r>
          </a:p>
          <a:p>
            <a:endParaRPr lang="en-US" dirty="0"/>
          </a:p>
          <a:p>
            <a:r>
              <a:rPr lang="en-US" dirty="0" smtClean="0"/>
              <a:t>Jessica Cancelliere @ </a:t>
            </a:r>
            <a:r>
              <a:rPr lang="en-US" dirty="0" smtClean="0">
                <a:hlinkClick r:id="rId2"/>
              </a:rPr>
              <a:t>foresthealth@dec.ny.gov</a:t>
            </a:r>
            <a:r>
              <a:rPr lang="en-US" dirty="0" smtClean="0"/>
              <a:t> or call (518) 478-7813.</a:t>
            </a:r>
          </a:p>
          <a:p>
            <a:endParaRPr lang="en-US" dirty="0"/>
          </a:p>
          <a:p>
            <a:endParaRPr lang="en-US" dirty="0" smtClean="0"/>
          </a:p>
          <a:p>
            <a:r>
              <a:rPr lang="en-US" dirty="0" smtClean="0"/>
              <a:t>Thanks again, and happy hunting!!</a:t>
            </a:r>
          </a:p>
          <a:p>
            <a:endParaRPr lang="en-US" dirty="0"/>
          </a:p>
          <a:p>
            <a:endParaRPr lang="en-US" smtClean="0"/>
          </a:p>
          <a:p>
            <a:endParaRPr lang="en-US" dirty="0" smtClean="0"/>
          </a:p>
        </p:txBody>
      </p:sp>
    </p:spTree>
    <p:extLst>
      <p:ext uri="{BB962C8B-B14F-4D97-AF65-F5344CB8AC3E}">
        <p14:creationId xmlns:p14="http://schemas.microsoft.com/office/powerpoint/2010/main" val="328745493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106</TotalTime>
  <Words>457</Words>
  <Application>Microsoft Office PowerPoint</Application>
  <PresentationFormat>On-screen Show (4:3)</PresentationFormat>
  <Paragraphs>47</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NYSDEC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Cancelliere</dc:creator>
  <cp:lastModifiedBy>Jessica Cancelliere</cp:lastModifiedBy>
  <cp:revision>15</cp:revision>
  <dcterms:created xsi:type="dcterms:W3CDTF">2015-06-24T16:03:26Z</dcterms:created>
  <dcterms:modified xsi:type="dcterms:W3CDTF">2016-07-18T17:10:02Z</dcterms:modified>
</cp:coreProperties>
</file>