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9144000" cy="6858000" type="screen4x3"/>
  <p:notesSz cx="6918325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18783" y="0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>
              <a:defRPr sz="1200"/>
            </a:lvl1pPr>
          </a:lstStyle>
          <a:p>
            <a:fld id="{3DD3EAD8-25CE-4253-8BF9-F638D768D7ED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692150"/>
            <a:ext cx="4611687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1833" y="4381103"/>
            <a:ext cx="5534660" cy="4150519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5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18783" y="8760605"/>
            <a:ext cx="2997941" cy="461169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r">
              <a:defRPr sz="1200"/>
            </a:lvl1pPr>
          </a:lstStyle>
          <a:p>
            <a:fld id="{D7A689C9-28FA-4553-80B1-CE5F925F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72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CB50E-EB2C-453A-9CC8-E0410A27636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810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CB50E-EB2C-453A-9CC8-E0410A27636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81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2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7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48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3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2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0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1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1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0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8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9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5221F-2E0F-40B0-874E-D02302B82B4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CB09B-D358-47C7-BBDC-9B4DE4D0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0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raininitiative.nih.gov/BRAIN_PPP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raininitiative.nih.gov/funding_active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" y="1066800"/>
            <a:ext cx="914399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BRAIN Public-Private Partnership Program:</a:t>
            </a:r>
          </a:p>
          <a:p>
            <a:pPr lvl="2">
              <a:spcAft>
                <a:spcPts val="1200"/>
              </a:spcAft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Industry Partnerships to Facilitate Early Access to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Neuromodulation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and Recording Devices for Human Clinical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Studies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804863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Partnerships </a:t>
            </a:r>
            <a:r>
              <a:rPr lang="en-US" dirty="0"/>
              <a:t>between clinical investigators and manufacturers of the latest-generation implantable </a:t>
            </a:r>
            <a:r>
              <a:rPr lang="en-US" dirty="0" smtClean="0"/>
              <a:t>devices </a:t>
            </a:r>
            <a:r>
              <a:rPr lang="en-US" dirty="0"/>
              <a:t>for </a:t>
            </a:r>
            <a:r>
              <a:rPr lang="en-US" dirty="0" smtClean="0"/>
              <a:t>human clinical research</a:t>
            </a:r>
          </a:p>
          <a:p>
            <a:pPr marL="804863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Template Collaborative Research Agreements to streamline agreements </a:t>
            </a:r>
            <a:r>
              <a:rPr lang="en-US" dirty="0"/>
              <a:t>between academic institutions and </a:t>
            </a:r>
            <a:r>
              <a:rPr lang="en-US" dirty="0" smtClean="0"/>
              <a:t>manufacturers</a:t>
            </a: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685800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2000" dirty="0" smtClean="0">
                <a:effectLst/>
                <a:hlinkClick r:id="rId3"/>
              </a:rPr>
              <a:t>braininitiative.nih.gov/BRAIN_PPP/</a:t>
            </a:r>
            <a:r>
              <a:rPr lang="en-US" sz="2000" dirty="0" smtClean="0">
                <a:effectLst/>
              </a:rPr>
              <a:t> </a:t>
            </a:r>
          </a:p>
          <a:p>
            <a:endParaRPr lang="en-US" dirty="0" smtClean="0">
              <a:effectLst/>
            </a:endParaRPr>
          </a:p>
          <a:p>
            <a:pPr algn="r"/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-12700" y="0"/>
            <a:ext cx="9156700" cy="990600"/>
          </a:xfrm>
          <a:prstGeom prst="rect">
            <a:avLst/>
          </a:prstGeom>
          <a:solidFill>
            <a:srgbClr val="051A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200" b="1" dirty="0" smtClean="0">
                <a:solidFill>
                  <a:prstClr val="white"/>
                </a:solidFill>
                <a:cs typeface="Gill Sans Light"/>
              </a:rPr>
              <a:t>BRAIN Initiative Human Research Opportunities</a:t>
            </a:r>
            <a:endParaRPr lang="en-US" sz="3200" b="1" dirty="0">
              <a:solidFill>
                <a:prstClr val="white"/>
              </a:solidFill>
              <a:cs typeface="Gill Sans Ligh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78616"/>
              </p:ext>
            </p:extLst>
          </p:nvPr>
        </p:nvGraphicFramePr>
        <p:xfrm>
          <a:off x="762000" y="3975288"/>
          <a:ext cx="7804150" cy="12954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81200"/>
                <a:gridCol w="5822950"/>
              </a:tblGrid>
              <a:tr h="53340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>
                          <a:solidFill>
                            <a:srgbClr val="C00000"/>
                          </a:solidFill>
                        </a:rPr>
                        <a:t>Applications Due: 11/18/2015</a:t>
                      </a:r>
                      <a:endParaRPr lang="en-US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Pre-applications for Partnering with Commercial Manufacturers (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PAR-15-345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>
                          <a:solidFill>
                            <a:srgbClr val="C00000"/>
                          </a:solidFill>
                        </a:rPr>
                        <a:t>Applications Due: 4/26/2016</a:t>
                      </a:r>
                      <a:endParaRPr lang="en-US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Full Proposals for Phased Translational-to-Clinical (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RFA-NS-16-009</a:t>
                      </a:r>
                      <a:r>
                        <a:rPr lang="en-US" dirty="0" smtClean="0"/>
                        <a:t>) or Direct-to-Clinical (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RFA-NS-16-010</a:t>
                      </a:r>
                      <a:r>
                        <a:rPr lang="en-US" dirty="0" smtClean="0"/>
                        <a:t>) Research</a:t>
                      </a:r>
                      <a:endParaRPr lang="en-US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32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2700" y="0"/>
            <a:ext cx="9156700" cy="990600"/>
          </a:xfrm>
          <a:prstGeom prst="rect">
            <a:avLst/>
          </a:prstGeom>
          <a:solidFill>
            <a:srgbClr val="051A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200" b="1" dirty="0" smtClean="0">
                <a:solidFill>
                  <a:prstClr val="white"/>
                </a:solidFill>
                <a:cs typeface="Gill Sans Light"/>
              </a:rPr>
              <a:t>BRAIN Initiative Human Research Opportunities</a:t>
            </a:r>
            <a:endParaRPr lang="en-US" sz="3200" b="1" dirty="0">
              <a:solidFill>
                <a:prstClr val="white"/>
              </a:solidFill>
              <a:cs typeface="Gill Sans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66800"/>
            <a:ext cx="8991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33463" lvl="1" indent="-576263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Research Opportunities Using Invasive Neural Recording and Stimulating Technologies in the Human </a:t>
            </a:r>
            <a:r>
              <a:rPr lang="en-US" sz="2000" b="1">
                <a:solidFill>
                  <a:schemeClr val="accent1">
                    <a:lumMod val="75000"/>
                  </a:schemeClr>
                </a:solidFill>
              </a:rPr>
              <a:t>Brain </a:t>
            </a:r>
            <a:r>
              <a:rPr lang="en-US" sz="2000" b="1" smtClean="0">
                <a:solidFill>
                  <a:schemeClr val="accent1">
                    <a:lumMod val="75000"/>
                  </a:schemeClr>
                </a:solidFill>
              </a:rPr>
              <a:t>(RFA-NS-16-008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1600200" lvl="2" indent="-576263">
              <a:spcAft>
                <a:spcPts val="600"/>
              </a:spcAft>
            </a:pPr>
            <a:r>
              <a:rPr lang="en-US" sz="2000" b="1" i="1" dirty="0">
                <a:solidFill>
                  <a:srgbClr val="C00000"/>
                </a:solidFill>
              </a:rPr>
              <a:t>Applications Due: </a:t>
            </a:r>
            <a:r>
              <a:rPr lang="en-US" sz="2000" b="1" i="1" dirty="0" smtClean="0">
                <a:solidFill>
                  <a:srgbClr val="C00000"/>
                </a:solidFill>
              </a:rPr>
              <a:t>12/15/2015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968375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Human research studies aimed at understanding brain function and disorders</a:t>
            </a:r>
          </a:p>
          <a:p>
            <a:pPr marL="968375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Take advantage of surgical settings using implantable stimulation and recording devices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33463" lvl="1" indent="-576263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Foundations of Non-Invasive Functional Human Brain Imaging and Recording - Bridging Scales and Modalities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(RFA-MH-16-750)</a:t>
            </a:r>
            <a:r>
              <a:rPr lang="en-US" sz="2000" b="1" i="1" dirty="0">
                <a:solidFill>
                  <a:srgbClr val="C00000"/>
                </a:solidFill>
              </a:rPr>
              <a:t> </a:t>
            </a:r>
            <a:endParaRPr lang="en-US" sz="2000" b="1" i="1" dirty="0" smtClean="0">
              <a:solidFill>
                <a:srgbClr val="C00000"/>
              </a:solidFill>
            </a:endParaRPr>
          </a:p>
          <a:p>
            <a:pPr marL="1033463" lvl="1" indent="-576263">
              <a:spcAft>
                <a:spcPts val="600"/>
              </a:spcAft>
            </a:pPr>
            <a:r>
              <a:rPr lang="en-US" sz="2000" b="1" i="1" dirty="0" smtClean="0">
                <a:solidFill>
                  <a:srgbClr val="C00000"/>
                </a:solidFill>
              </a:rPr>
              <a:t>	Applications Due: 1/6/2016</a:t>
            </a:r>
          </a:p>
          <a:p>
            <a:pPr marL="968375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Studies to understand the biological basis and information content of contemporary </a:t>
            </a:r>
            <a:r>
              <a:rPr lang="en-US" dirty="0"/>
              <a:t>non-invasive functional brain imaging </a:t>
            </a:r>
            <a:r>
              <a:rPr lang="en-US" dirty="0" smtClean="0"/>
              <a:t>techniques such as fMRI</a:t>
            </a:r>
            <a:endParaRPr lang="en-US" dirty="0"/>
          </a:p>
          <a:p>
            <a:pPr marL="968375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Bridge the gap between human neuroimaging signals and the underlying neural circuit events </a:t>
            </a:r>
            <a:endParaRPr lang="en-US" dirty="0"/>
          </a:p>
          <a:p>
            <a:pPr marL="1033463" lvl="1" indent="-576263">
              <a:spcAft>
                <a:spcPts val="600"/>
              </a:spcAft>
            </a:pPr>
            <a:r>
              <a:rPr lang="en-US" sz="2000" b="1" i="1" dirty="0">
                <a:solidFill>
                  <a:srgbClr val="C00000"/>
                </a:solidFill>
              </a:rPr>
              <a:t>Also Planning For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: Non-Invasive Modulation in the Human Brain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968375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Stay Tuned!</a:t>
            </a:r>
            <a:endParaRPr lang="en-US" sz="2000" b="1" dirty="0">
              <a:solidFill>
                <a:srgbClr val="4F81BD">
                  <a:lumMod val="75000"/>
                </a:srgbClr>
              </a:solidFill>
            </a:endParaRPr>
          </a:p>
          <a:p>
            <a:pPr algn="ctr"/>
            <a:r>
              <a:rPr lang="en-US" sz="2000" dirty="0" smtClean="0">
                <a:hlinkClick r:id="rId3"/>
              </a:rPr>
              <a:t>braininitiative.nih.gov/funding_active.htm</a:t>
            </a:r>
            <a:r>
              <a:rPr lang="en-US" sz="2000" dirty="0" smtClean="0"/>
              <a:t> </a:t>
            </a:r>
            <a:endParaRPr lang="en-US" sz="200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44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150</Words>
  <Application>Microsoft Office PowerPoint</Application>
  <PresentationFormat>On-screen Show 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Gill Sans Light</vt:lpstr>
      <vt:lpstr>Office Theme</vt:lpstr>
      <vt:lpstr>PowerPoint Presentation</vt:lpstr>
      <vt:lpstr>PowerPoint Presentation</vt:lpstr>
    </vt:vector>
  </TitlesOfParts>
  <Company>NINDS/NIH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%username%</dc:creator>
  <cp:lastModifiedBy>Bianca Jenkins</cp:lastModifiedBy>
  <cp:revision>27</cp:revision>
  <cp:lastPrinted>2015-09-30T17:23:52Z</cp:lastPrinted>
  <dcterms:created xsi:type="dcterms:W3CDTF">2015-09-29T14:27:09Z</dcterms:created>
  <dcterms:modified xsi:type="dcterms:W3CDTF">2015-10-13T12:34:45Z</dcterms:modified>
</cp:coreProperties>
</file>